
<file path=[Content_Types].xml><?xml version="1.0" encoding="utf-8"?>
<Types xmlns="http://schemas.openxmlformats.org/package/2006/content-types">
  <Default Extension="jpeg" ContentType="image/jpeg"/>
  <Default Extension="JPG" ContentType="image/.jp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6" r:id="rId3"/>
    <p:sldId id="335" r:id="rId4"/>
    <p:sldId id="276" r:id="rId5"/>
    <p:sldId id="278" r:id="rId6"/>
    <p:sldId id="279" r:id="rId7"/>
    <p:sldId id="281" r:id="rId8"/>
    <p:sldId id="282" r:id="rId9"/>
    <p:sldId id="280" r:id="rId10"/>
    <p:sldId id="277" r:id="rId11"/>
    <p:sldId id="257" r:id="rId12"/>
    <p:sldId id="283" r:id="rId13"/>
    <p:sldId id="284" r:id="rId15"/>
    <p:sldId id="285" r:id="rId16"/>
    <p:sldId id="258" r:id="rId17"/>
    <p:sldId id="259" r:id="rId18"/>
    <p:sldId id="374" r:id="rId19"/>
    <p:sldId id="262" r:id="rId20"/>
    <p:sldId id="287" r:id="rId21"/>
    <p:sldId id="288" r:id="rId22"/>
    <p:sldId id="289" r:id="rId23"/>
    <p:sldId id="260" r:id="rId24"/>
    <p:sldId id="315" r:id="rId25"/>
    <p:sldId id="290" r:id="rId26"/>
    <p:sldId id="291" r:id="rId27"/>
    <p:sldId id="286" r:id="rId28"/>
    <p:sldId id="292" r:id="rId29"/>
    <p:sldId id="261" r:id="rId30"/>
    <p:sldId id="293" r:id="rId31"/>
    <p:sldId id="263" r:id="rId32"/>
    <p:sldId id="294" r:id="rId33"/>
    <p:sldId id="295" r:id="rId34"/>
    <p:sldId id="296" r:id="rId35"/>
    <p:sldId id="297" r:id="rId36"/>
    <p:sldId id="299" r:id="rId37"/>
    <p:sldId id="298" r:id="rId38"/>
    <p:sldId id="300" r:id="rId39"/>
    <p:sldId id="313" r:id="rId40"/>
    <p:sldId id="314" r:id="rId41"/>
    <p:sldId id="401" r:id="rId42"/>
    <p:sldId id="269" r:id="rId43"/>
    <p:sldId id="402" r:id="rId44"/>
    <p:sldId id="270" r:id="rId4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8" userDrawn="1">
          <p15:clr>
            <a:srgbClr val="A4A3A4"/>
          </p15:clr>
        </p15:guide>
        <p15:guide id="2" pos="288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31D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632"/>
  </p:normalViewPr>
  <p:slideViewPr>
    <p:cSldViewPr showGuides="1">
      <p:cViewPr varScale="1">
        <p:scale>
          <a:sx n="111" d="100"/>
          <a:sy n="111" d="100"/>
        </p:scale>
        <p:origin x="1784" y="200"/>
      </p:cViewPr>
      <p:guideLst>
        <p:guide orient="horz" pos="2148"/>
        <p:guide pos="288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notesMaster" Target="notesMasters/notesMaster1.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人工智能诞生于</a:t>
            </a:r>
            <a:r>
              <a:rPr lang="en-US" altLang="zh-CN"/>
              <a:t> 20 </a:t>
            </a:r>
            <a:r>
              <a:rPr lang="zh-CN" altLang="en-US"/>
              <a:t>世纪</a:t>
            </a:r>
            <a:r>
              <a:rPr lang="en-US" altLang="zh-CN"/>
              <a:t> 50 </a:t>
            </a:r>
            <a:r>
              <a:rPr lang="zh-CN" altLang="en-US"/>
              <a:t>年代，当时计算机科学这一新兴领域的少数先驱开始提出疑问：计算机是否能够</a:t>
            </a:r>
            <a:r>
              <a:rPr lang="en-US" altLang="zh-CN"/>
              <a:t>“</a:t>
            </a:r>
            <a:r>
              <a:rPr lang="zh-CN" altLang="en-US"/>
              <a:t>思考</a:t>
            </a:r>
            <a:r>
              <a:rPr lang="en-US" altLang="zh-CN"/>
              <a:t>”</a:t>
            </a:r>
            <a:r>
              <a:rPr lang="zh-CN" altLang="en-US"/>
              <a:t>？我们今天仍在探索这一问题的答案。人工智能的简洁定义如下：努力将通常由人类完成的智力任务自动化。人工智能是一个综合性的领域，不仅包括机器学习与深度学习，还包括更多不涉及学习的方法。在相当长的时间内，许多专家相信，只要程序员精心编写足够多的明确规则来处理知识，就可以实现与人类水平相当的人工智能。这一方法被称为符号主义人工智能（</a:t>
            </a:r>
            <a:r>
              <a:rPr lang="en-US" altLang="zh-CN"/>
              <a:t>symbolic AI</a:t>
            </a:r>
            <a:r>
              <a:rPr lang="zh-CN" altLang="en-US"/>
              <a:t>）。符号主义人工智能适合用来解决定义明确的逻辑问题，比如下国际象棋，但它难以给出明确的规则来解决更加复杂、模糊的问题，比如图像分类、语音识别和语言翻译。于是出现了一种新的方法来替代符号主义人工智能，这就是机器学习（</a:t>
            </a:r>
            <a:r>
              <a:rPr lang="en-US" altLang="zh-CN"/>
              <a:t>machine learning</a:t>
            </a:r>
            <a:r>
              <a:rPr lang="zh-CN" altLang="en-US"/>
              <a:t>）。</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另外，强化学习与监督学习和无监督学习涵盖了机器学习的主要领域，每种类型都有其特定的应用场景和算法。</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机器学习的概念来自于人工智能先驱阿兰</a:t>
            </a:r>
            <a:r>
              <a:rPr lang="en-US" altLang="zh-CN"/>
              <a:t> • </a:t>
            </a:r>
            <a:r>
              <a:rPr lang="zh-CN" altLang="en-US"/>
              <a:t>图灵在其</a:t>
            </a:r>
            <a:r>
              <a:rPr lang="en-US" altLang="zh-CN"/>
              <a:t> 1950 </a:t>
            </a:r>
            <a:r>
              <a:rPr lang="zh-CN" altLang="en-US"/>
              <a:t>年发表的具有里程碑意义的论文</a:t>
            </a:r>
            <a:r>
              <a:rPr lang="en-US" altLang="zh-CN"/>
              <a:t>“</a:t>
            </a:r>
            <a:r>
              <a:rPr lang="zh-CN" altLang="en-US"/>
              <a:t>计算机器和智能</a:t>
            </a:r>
            <a:r>
              <a:rPr lang="en-US" altLang="zh-CN"/>
              <a:t>”</a:t>
            </a:r>
            <a:r>
              <a:rPr lang="zh-CN" altLang="en-US"/>
              <a:t>中提出的一个问题：对于计算机而言，除了</a:t>
            </a:r>
            <a:r>
              <a:rPr lang="en-US" altLang="zh-CN"/>
              <a:t>“</a:t>
            </a:r>
            <a:r>
              <a:rPr lang="zh-CN" altLang="en-US"/>
              <a:t>我们命令它做的任何事情</a:t>
            </a:r>
            <a:r>
              <a:rPr lang="en-US" altLang="zh-CN"/>
              <a:t>”</a:t>
            </a:r>
            <a:r>
              <a:rPr lang="zh-CN" altLang="en-US"/>
              <a:t>之外，它能否自我学习执行特定任务的方法？计算机能否让我们大吃一惊？如果没有程序员精心编写的数据处理规则，计算机能否通过观察数据自动学会这些规则？</a:t>
            </a:r>
            <a:endParaRPr lang="zh-CN" altLang="en-US"/>
          </a:p>
          <a:p>
            <a:r>
              <a:rPr lang="zh-CN" altLang="en-US"/>
              <a:t>在经典的程序设计中，人们输入的是规则和需要根据这些规则进行处理的数据，系统输出的是答案。利用机器学习，人们输入的是数据和从这些数据中预期得到的答案，系统输出的是规则。这些规则随后可应用于新的数据，并使计算机自主生成答案。因此，机器学习系统是训练出来的，而不是明确地用程序编写出来的。机器学习研究如何使计算机系统利</a:t>
            </a:r>
            <a:r>
              <a:rPr lang="en-US" altLang="en-US"/>
              <a:t>⽤</a:t>
            </a:r>
            <a:r>
              <a:rPr lang="zh-CN" altLang="en-US"/>
              <a:t>经验改善性能。它是</a:t>
            </a:r>
            <a:r>
              <a:rPr lang="en-US" altLang="en-US"/>
              <a:t>⼈⼯</a:t>
            </a:r>
            <a:r>
              <a:rPr lang="zh-CN" altLang="en-US"/>
              <a:t>智能领域的分</a:t>
            </a:r>
            <a:r>
              <a:rPr lang="en-US" altLang="en-US"/>
              <a:t>⽀</a:t>
            </a:r>
            <a:r>
              <a:rPr lang="zh-CN" altLang="en-US"/>
              <a:t>，也是实现</a:t>
            </a:r>
            <a:r>
              <a:rPr lang="en-US" altLang="en-US"/>
              <a:t>⼈⼯</a:t>
            </a:r>
            <a:r>
              <a:rPr lang="zh-CN" altLang="en-US"/>
              <a:t>智能的</a:t>
            </a:r>
            <a:r>
              <a:rPr lang="en-US" altLang="en-US"/>
              <a:t>⼀</a:t>
            </a:r>
            <a:r>
              <a:rPr lang="zh-CN" altLang="en-US"/>
              <a:t>种</a:t>
            </a:r>
            <a:r>
              <a:rPr lang="en-US" altLang="en-US"/>
              <a:t>⼿</a:t>
            </a:r>
            <a:r>
              <a:rPr lang="zh-CN" altLang="en-US"/>
              <a:t>段。</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机器学习的概念来自于人工智能先驱阿兰</a:t>
            </a:r>
            <a:r>
              <a:rPr lang="en-US" altLang="zh-CN"/>
              <a:t> • </a:t>
            </a:r>
            <a:r>
              <a:rPr lang="zh-CN" altLang="en-US"/>
              <a:t>图灵在其</a:t>
            </a:r>
            <a:r>
              <a:rPr lang="en-US" altLang="zh-CN"/>
              <a:t> 1950 </a:t>
            </a:r>
            <a:r>
              <a:rPr lang="zh-CN" altLang="en-US"/>
              <a:t>年发表的具有里程碑意义的论文</a:t>
            </a:r>
            <a:r>
              <a:rPr lang="en-US" altLang="zh-CN"/>
              <a:t>“</a:t>
            </a:r>
            <a:r>
              <a:rPr lang="zh-CN" altLang="en-US"/>
              <a:t>计算机器和智能</a:t>
            </a:r>
            <a:r>
              <a:rPr lang="en-US" altLang="zh-CN"/>
              <a:t>”</a:t>
            </a:r>
            <a:r>
              <a:rPr lang="zh-CN" altLang="en-US"/>
              <a:t>中提出的一个问题：对于计算机而言，除了</a:t>
            </a:r>
            <a:r>
              <a:rPr lang="en-US" altLang="zh-CN"/>
              <a:t>“</a:t>
            </a:r>
            <a:r>
              <a:rPr lang="zh-CN" altLang="en-US"/>
              <a:t>我们命令它做的任何事情</a:t>
            </a:r>
            <a:r>
              <a:rPr lang="en-US" altLang="zh-CN"/>
              <a:t>”</a:t>
            </a:r>
            <a:r>
              <a:rPr lang="zh-CN" altLang="en-US"/>
              <a:t>之外，它能否自我学习执行特定任务的方法？计算机能否让我们大吃一惊？如果没有程序员精心编写的数据处理规则，计算机能否通过观察数据自动学会这些规则？</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在传统的机器学习</a:t>
            </a:r>
            <a:r>
              <a:rPr lang="en-US" altLang="zh-CN"/>
              <a:t> </a:t>
            </a:r>
            <a:r>
              <a:rPr lang="zh-CN" altLang="en-US"/>
              <a:t>四中，我们听过</a:t>
            </a:r>
            <a:r>
              <a:rPr lang="en-US" altLang="zh-CN"/>
              <a:t> 7%/38% </a:t>
            </a:r>
            <a:r>
              <a:rPr lang="zh-CN" altLang="en-US"/>
              <a:t>的划分原则，就是指将整个数据集中的</a:t>
            </a:r>
            <a:r>
              <a:rPr lang="en-US" altLang="zh-CN"/>
              <a:t>70%</a:t>
            </a:r>
            <a:r>
              <a:rPr lang="zh-CN" altLang="en-US"/>
              <a:t>用于模型的训练也就是</a:t>
            </a:r>
            <a:r>
              <a:rPr lang="en-US" altLang="zh-CN"/>
              <a:t> </a:t>
            </a:r>
            <a:r>
              <a:rPr lang="zh-CN" altLang="en-US"/>
              <a:t>训练集，整个数据集中的</a:t>
            </a:r>
            <a:r>
              <a:rPr lang="en-US" altLang="zh-CN"/>
              <a:t>30%</a:t>
            </a:r>
            <a:r>
              <a:rPr lang="zh-CN" altLang="en-US"/>
              <a:t>用于模型的测试也就是</a:t>
            </a:r>
            <a:r>
              <a:rPr lang="en-US" altLang="zh-CN"/>
              <a:t> </a:t>
            </a:r>
            <a:r>
              <a:rPr lang="zh-CN" altLang="en-US"/>
              <a:t>测试集</a:t>
            </a:r>
            <a:r>
              <a:rPr lang="en-US" altLang="zh-CN"/>
              <a:t> </a:t>
            </a:r>
            <a:r>
              <a:rPr lang="zh-CN" altLang="en-US"/>
              <a:t>，其实这里的测试集被称为验证集或者开发集会更适合。如果想要加入验证集，可能划分标准就改成了</a:t>
            </a:r>
            <a:r>
              <a:rPr lang="en-US" altLang="zh-CN"/>
              <a:t> 68%/28%/28% </a:t>
            </a:r>
            <a:r>
              <a:rPr lang="zh-CN" altLang="en-US"/>
              <a:t>，也就是指将整个数据集的</a:t>
            </a:r>
            <a:r>
              <a:rPr lang="en-US" altLang="zh-CN"/>
              <a:t>60%</a:t>
            </a:r>
            <a:r>
              <a:rPr lang="zh-CN" altLang="en-US"/>
              <a:t>划分为训练集，</a:t>
            </a:r>
            <a:r>
              <a:rPr lang="en-US" altLang="zh-CN"/>
              <a:t>20%</a:t>
            </a:r>
            <a:r>
              <a:rPr lang="zh-CN" altLang="en-US"/>
              <a:t>划分为验证集，</a:t>
            </a:r>
            <a:r>
              <a:rPr lang="en-US" altLang="zh-CN"/>
              <a:t>20%</a:t>
            </a:r>
            <a:r>
              <a:rPr lang="zh-CN" altLang="en-US"/>
              <a:t>划分为验证集。以上的两种划分标准只适用于小规模的数据集，如果对于上百万、甚至上千万规模的数据集可能需要修改数据集的划分原则。</a:t>
            </a:r>
            <a:endParaRPr lang="zh-CN" altLang="en-US"/>
          </a:p>
          <a:p>
            <a:r>
              <a:rPr lang="zh-CN" altLang="en-US"/>
              <a:t>，大规模数据集数据的划分</a:t>
            </a:r>
            <a:endParaRPr lang="zh-CN" altLang="en-US"/>
          </a:p>
          <a:p>
            <a:r>
              <a:rPr lang="zh-CN" altLang="en-US"/>
              <a:t>我们现在所处的是大数据时代，所以很多数据集的数据规模都是上百万甚至上亿，而且如果想要获取一个好的模型是离不开大数据的。面对这种大规模的数据集时，传统的数据划分原则已经不适用了，验证集和测试集的划分可以低于</a:t>
            </a:r>
            <a:r>
              <a:rPr lang="en-US" altLang="zh-CN"/>
              <a:t>39%</a:t>
            </a:r>
            <a:r>
              <a:rPr lang="zh-CN" altLang="en-US"/>
              <a:t>和</a:t>
            </a:r>
            <a:r>
              <a:rPr lang="en-US" altLang="zh-CN"/>
              <a:t>29%</a:t>
            </a:r>
            <a:r>
              <a:rPr lang="zh-CN" altLang="en-US"/>
              <a:t>。对干百万级别的数据我们可以</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4" name="标题 13"/>
          <p:cNvSpPr>
            <a:spLocks noGrp="1"/>
          </p:cNvSpPr>
          <p:nvPr>
            <p:ph type="ctrTitle"/>
          </p:nvPr>
        </p:nvSpPr>
        <p:spPr>
          <a:xfrm>
            <a:off x="1432560" y="359898"/>
            <a:ext cx="7406640" cy="1472184"/>
          </a:xfrm>
        </p:spPr>
        <p:txBody>
          <a:bodyPr anchor="b"/>
          <a:lstStyle>
            <a:lvl1pPr algn="l">
              <a:defRPr/>
            </a:lvl1pPr>
          </a:lstStyle>
          <a:p>
            <a:r>
              <a:rPr kumimoji="0" lang="zh-CN" altLang="en-US"/>
              <a:t>单击此处编辑母版标题样式</a:t>
            </a:r>
            <a:endParaRPr kumimoji="0" lang="en-US"/>
          </a:p>
        </p:txBody>
      </p:sp>
      <p:sp>
        <p:nvSpPr>
          <p:cNvPr id="22" name="副标题 21"/>
          <p:cNvSpPr>
            <a:spLocks noGrp="1"/>
          </p:cNvSpPr>
          <p:nvPr>
            <p:ph type="subTitle" idx="1"/>
          </p:nvPr>
        </p:nvSpPr>
        <p:spPr>
          <a:xfrm>
            <a:off x="1432560" y="1850064"/>
            <a:ext cx="7406640" cy="1752600"/>
          </a:xfrm>
        </p:spPr>
        <p:txBody>
          <a:bodyPr tIns="0"/>
          <a:lstStyle>
            <a:lvl1pPr marL="27305"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a:t>单击此处编辑母版副标题样式</a:t>
            </a:r>
            <a:endParaRPr kumimoji="0" lang="en-US"/>
          </a:p>
        </p:txBody>
      </p:sp>
      <p:sp>
        <p:nvSpPr>
          <p:cNvPr id="7" name="日期占位符 6"/>
          <p:cNvSpPr>
            <a:spLocks noGrp="1"/>
          </p:cNvSpPr>
          <p:nvPr>
            <p:ph type="dt" sz="half" idx="10"/>
          </p:nvPr>
        </p:nvSpPr>
        <p:spPr>
          <a:xfrm>
            <a:off x="3581400" y="6305550"/>
            <a:ext cx="2133600" cy="476250"/>
          </a:xfrm>
          <a:prstGeom prst="rect">
            <a:avLst/>
          </a:prstGeom>
        </p:spPr>
        <p:txBody>
          <a:bodyPr/>
          <a:lstStyle/>
          <a:p>
            <a:fld id="{530820CF-B880-4189-942D-D702A7CBA730}" type="datetimeFigureOut">
              <a:rPr lang="zh-CN" altLang="en-US" smtClean="0"/>
            </a:fld>
            <a:endParaRPr lang="zh-CN" altLang="en-US"/>
          </a:p>
        </p:txBody>
      </p:sp>
      <p:sp>
        <p:nvSpPr>
          <p:cNvPr id="20" name="页脚占位符 19"/>
          <p:cNvSpPr>
            <a:spLocks noGrp="1"/>
          </p:cNvSpPr>
          <p:nvPr>
            <p:ph type="ftr" sz="quarter" idx="11"/>
          </p:nvPr>
        </p:nvSpPr>
        <p:spPr>
          <a:xfrm>
            <a:off x="5715000" y="6305550"/>
            <a:ext cx="2895600" cy="476250"/>
          </a:xfrm>
          <a:prstGeom prst="rect">
            <a:avLst/>
          </a:prstGeom>
        </p:spPr>
        <p:txBody>
          <a:bodyPr/>
          <a:lstStyle/>
          <a:p>
            <a:endParaRPr lang="zh-CN" altLang="en-US"/>
          </a:p>
        </p:txBody>
      </p:sp>
      <p:sp>
        <p:nvSpPr>
          <p:cNvPr id="10" name="灯片编号占位符 9"/>
          <p:cNvSpPr>
            <a:spLocks noGrp="1"/>
          </p:cNvSpPr>
          <p:nvPr>
            <p:ph type="sldNum" sz="quarter" idx="12"/>
          </p:nvPr>
        </p:nvSpPr>
        <p:spPr>
          <a:xfrm>
            <a:off x="8613648" y="6305550"/>
            <a:ext cx="457200" cy="476250"/>
          </a:xfrm>
          <a:prstGeom prst="rect">
            <a:avLst/>
          </a:prstGeom>
        </p:spPr>
        <p:txBody>
          <a:bodyPr/>
          <a:lstStyle/>
          <a:p>
            <a:r>
              <a:rPr lang="en-US" altLang="zh-CN" smtClean="0"/>
              <a:t>1</a:t>
            </a:r>
            <a:endParaRPr lang="en-US" altLang="zh-CN" smtClean="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
        <p:nvSpPr>
          <p:cNvPr id="4" name="日期占位符 3"/>
          <p:cNvSpPr>
            <a:spLocks noGrp="1"/>
          </p:cNvSpPr>
          <p:nvPr>
            <p:ph type="dt" sz="half" idx="10"/>
          </p:nvPr>
        </p:nvSpPr>
        <p:spPr>
          <a:xfrm>
            <a:off x="3581400" y="6305550"/>
            <a:ext cx="2133600" cy="476250"/>
          </a:xfrm>
          <a:prstGeom prst="rect">
            <a:avLst/>
          </a:prstGeom>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a:xfrm>
            <a:off x="5715000" y="6305550"/>
            <a:ext cx="2895600" cy="476250"/>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3648" y="6305550"/>
            <a:ext cx="457200" cy="476250"/>
          </a:xfrm>
          <a:prstGeom prst="rect">
            <a:avLst/>
          </a:prstGeom>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9"/>
            <a:ext cx="1828800" cy="5851525"/>
          </a:xfrm>
        </p:spPr>
        <p:txBody>
          <a:bodyPr vert="eaVert"/>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1143000" y="274640"/>
            <a:ext cx="5562600" cy="5851525"/>
          </a:xfrm>
        </p:spPr>
        <p:txBody>
          <a:bodyPr vert="eaVert"/>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
        <p:nvSpPr>
          <p:cNvPr id="4" name="日期占位符 3"/>
          <p:cNvSpPr>
            <a:spLocks noGrp="1"/>
          </p:cNvSpPr>
          <p:nvPr>
            <p:ph type="dt" sz="half" idx="10"/>
          </p:nvPr>
        </p:nvSpPr>
        <p:spPr>
          <a:xfrm>
            <a:off x="3581400" y="6305550"/>
            <a:ext cx="2133600" cy="476250"/>
          </a:xfrm>
          <a:prstGeom prst="rect">
            <a:avLst/>
          </a:prstGeom>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a:xfrm>
            <a:off x="5715000" y="6305550"/>
            <a:ext cx="2895600" cy="476250"/>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3648" y="6305550"/>
            <a:ext cx="457200" cy="476250"/>
          </a:xfrm>
          <a:prstGeom prst="rect">
            <a:avLst/>
          </a:prstGeom>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
        <p:nvSpPr>
          <p:cNvPr id="4" name="日期占位符 3"/>
          <p:cNvSpPr>
            <a:spLocks noGrp="1"/>
          </p:cNvSpPr>
          <p:nvPr>
            <p:ph type="dt" sz="half" idx="10"/>
          </p:nvPr>
        </p:nvSpPr>
        <p:spPr>
          <a:xfrm>
            <a:off x="3581400" y="6305550"/>
            <a:ext cx="2133600" cy="476250"/>
          </a:xfrm>
          <a:prstGeom prst="rect">
            <a:avLst/>
          </a:prstGeom>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a:xfrm>
            <a:off x="5715000" y="6305550"/>
            <a:ext cx="2895600" cy="476250"/>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3648" y="6305550"/>
            <a:ext cx="457200" cy="476250"/>
          </a:xfrm>
          <a:prstGeom prst="rect">
            <a:avLst/>
          </a:prstGeom>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7" name="矩形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2578392" y="2600325"/>
            <a:ext cx="6400800" cy="2286000"/>
          </a:xfrm>
        </p:spPr>
        <p:txBody>
          <a:bodyPr anchor="t"/>
          <a:lstStyle>
            <a:lvl1pPr algn="l">
              <a:lnSpc>
                <a:spcPts val="4500"/>
              </a:lnSpc>
              <a:buNone/>
              <a:defRPr sz="4000" b="1" cap="all"/>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2578392" y="1066800"/>
            <a:ext cx="6400800" cy="1509712"/>
          </a:xfrm>
        </p:spPr>
        <p:txBody>
          <a:bodyPr anchor="b"/>
          <a:lstStyle>
            <a:lvl1pPr marL="18415"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a:t>单击此处编辑母版文本样式</a:t>
            </a:r>
            <a:endParaRPr kumimoji="0" lang="zh-CN" altLang="en-US"/>
          </a:p>
        </p:txBody>
      </p:sp>
      <p:sp>
        <p:nvSpPr>
          <p:cNvPr id="4" name="日期占位符 3"/>
          <p:cNvSpPr>
            <a:spLocks noGrp="1"/>
          </p:cNvSpPr>
          <p:nvPr>
            <p:ph type="dt" sz="half" idx="10"/>
          </p:nvPr>
        </p:nvSpPr>
        <p:spPr>
          <a:xfrm>
            <a:off x="3581400" y="6305550"/>
            <a:ext cx="2133600" cy="476250"/>
          </a:xfrm>
          <a:prstGeom prst="rect">
            <a:avLst/>
          </a:prstGeom>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a:xfrm>
            <a:off x="5715000" y="6305550"/>
            <a:ext cx="2895600" cy="476250"/>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3648" y="6305550"/>
            <a:ext cx="457200" cy="476250"/>
          </a:xfrm>
          <a:prstGeom prst="rect">
            <a:avLst/>
          </a:prstGeom>
        </p:spPr>
        <p:txBody>
          <a:bodyPr/>
          <a:lstStyle/>
          <a:p>
            <a:fld id="{0C913308-F349-4B6D-A68A-DD1791B4A57B}" type="slidenum">
              <a:rPr lang="zh-CN" altLang="en-US" smtClean="0"/>
            </a:fld>
            <a:endParaRPr lang="zh-CN" altLang="en-US"/>
          </a:p>
        </p:txBody>
      </p:sp>
      <p:sp>
        <p:nvSpPr>
          <p:cNvPr id="10" name="矩形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椭圆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椭圆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435608" y="274320"/>
            <a:ext cx="7498080" cy="1143000"/>
          </a:xfrm>
        </p:spPr>
        <p:txBody>
          <a:bodyPr/>
          <a:lstStyle/>
          <a:p>
            <a:r>
              <a:rPr kumimoji="0" lang="zh-CN" altLang="en-US"/>
              <a:t>单击此处编辑母版标题样式</a:t>
            </a:r>
            <a:endParaRPr kumimoji="0" lang="en-US"/>
          </a:p>
        </p:txBody>
      </p:sp>
      <p:sp>
        <p:nvSpPr>
          <p:cNvPr id="3" name="内容占位符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
        <p:nvSpPr>
          <p:cNvPr id="4" name="内容占位符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
        <p:nvSpPr>
          <p:cNvPr id="5" name="日期占位符 4"/>
          <p:cNvSpPr>
            <a:spLocks noGrp="1"/>
          </p:cNvSpPr>
          <p:nvPr>
            <p:ph type="dt" sz="half" idx="10"/>
          </p:nvPr>
        </p:nvSpPr>
        <p:spPr>
          <a:xfrm>
            <a:off x="3581400" y="6305550"/>
            <a:ext cx="2133600" cy="476250"/>
          </a:xfrm>
          <a:prstGeom prst="rect">
            <a:avLst/>
          </a:prstGeom>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a:xfrm>
            <a:off x="5715000" y="6305550"/>
            <a:ext cx="2895600" cy="476250"/>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3648" y="6305550"/>
            <a:ext cx="457200" cy="476250"/>
          </a:xfrm>
          <a:prstGeom prst="rect">
            <a:avLst/>
          </a:prstGeom>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5160336"/>
            <a:ext cx="8229600" cy="1143000"/>
          </a:xfrm>
        </p:spPr>
        <p:txBody>
          <a:bodyPr anchor="ctr"/>
          <a:lstStyle>
            <a:lvl1pPr algn="ctr">
              <a:defRPr sz="4500" b="1" cap="none" baseline="0"/>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135"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a:t>单击此处编辑母版文本样式</a:t>
            </a:r>
            <a:endParaRPr kumimoji="0" lang="zh-CN" altLang="en-US"/>
          </a:p>
        </p:txBody>
      </p:sp>
      <p:sp>
        <p:nvSpPr>
          <p:cNvPr id="4" name="文本占位符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135"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a:t>单击此处编辑母版文本样式</a:t>
            </a:r>
            <a:endParaRPr kumimoji="0" lang="zh-CN" altLang="en-US"/>
          </a:p>
        </p:txBody>
      </p:sp>
      <p:sp>
        <p:nvSpPr>
          <p:cNvPr id="5" name="内容占位符 4"/>
          <p:cNvSpPr>
            <a:spLocks noGrp="1"/>
          </p:cNvSpPr>
          <p:nvPr>
            <p:ph sz="quarter" idx="2"/>
          </p:nvPr>
        </p:nvSpPr>
        <p:spPr>
          <a:xfrm>
            <a:off x="457200" y="969336"/>
            <a:ext cx="4023360" cy="4114800"/>
          </a:xfrm>
          <a:ln w="10795">
            <a:solidFill>
              <a:schemeClr val="bg1"/>
            </a:solidFill>
            <a:prstDash val="dash"/>
            <a:miter lim="800000"/>
          </a:ln>
        </p:spPr>
        <p:txBody>
          <a:bodyPr/>
          <a:lstStyle>
            <a:lvl1pPr marL="393065"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
        <p:nvSpPr>
          <p:cNvPr id="6" name="内容占位符 5"/>
          <p:cNvSpPr>
            <a:spLocks noGrp="1"/>
          </p:cNvSpPr>
          <p:nvPr>
            <p:ph sz="quarter" idx="4"/>
          </p:nvPr>
        </p:nvSpPr>
        <p:spPr>
          <a:xfrm>
            <a:off x="4663440" y="969336"/>
            <a:ext cx="4023360" cy="4114800"/>
          </a:xfrm>
          <a:ln w="10795">
            <a:solidFill>
              <a:schemeClr val="bg1"/>
            </a:solidFill>
            <a:prstDash val="dash"/>
            <a:miter lim="800000"/>
          </a:ln>
        </p:spPr>
        <p:txBody>
          <a:bodyPr/>
          <a:lstStyle>
            <a:lvl1pPr marL="393065"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
        <p:nvSpPr>
          <p:cNvPr id="7" name="日期占位符 6"/>
          <p:cNvSpPr>
            <a:spLocks noGrp="1"/>
          </p:cNvSpPr>
          <p:nvPr>
            <p:ph type="dt" sz="half" idx="10"/>
          </p:nvPr>
        </p:nvSpPr>
        <p:spPr>
          <a:xfrm>
            <a:off x="3581400" y="6305550"/>
            <a:ext cx="2133600" cy="476250"/>
          </a:xfrm>
          <a:prstGeom prst="rect">
            <a:avLst/>
          </a:prstGeom>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a:xfrm>
            <a:off x="5715000" y="6305550"/>
            <a:ext cx="2895600" cy="476250"/>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3648" y="6305550"/>
            <a:ext cx="457200" cy="476250"/>
          </a:xfrm>
          <a:prstGeom prst="rect">
            <a:avLst/>
          </a:prstGeom>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435608" y="274320"/>
            <a:ext cx="7498080" cy="1143000"/>
          </a:xfrm>
        </p:spPr>
        <p:txBody>
          <a:bodyPr anchor="ctr"/>
          <a:lstStyle/>
          <a:p>
            <a:r>
              <a:rPr kumimoji="0" lang="zh-CN" altLang="en-US"/>
              <a:t>单击此处编辑母版标题样式</a:t>
            </a:r>
            <a:endParaRPr kumimoji="0" lang="en-US"/>
          </a:p>
        </p:txBody>
      </p:sp>
      <p:sp>
        <p:nvSpPr>
          <p:cNvPr id="3" name="日期占位符 2"/>
          <p:cNvSpPr>
            <a:spLocks noGrp="1"/>
          </p:cNvSpPr>
          <p:nvPr>
            <p:ph type="dt" sz="half" idx="10"/>
          </p:nvPr>
        </p:nvSpPr>
        <p:spPr>
          <a:xfrm>
            <a:off x="3581400" y="6305550"/>
            <a:ext cx="2133600" cy="476250"/>
          </a:xfrm>
          <a:prstGeom prst="rect">
            <a:avLst/>
          </a:prstGeom>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a:xfrm>
            <a:off x="5715000" y="6305550"/>
            <a:ext cx="2895600" cy="476250"/>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3648" y="6305550"/>
            <a:ext cx="457200" cy="476250"/>
          </a:xfrm>
          <a:prstGeom prst="rect">
            <a:avLst/>
          </a:prstGeom>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5" name="矩形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日期占位符 1"/>
          <p:cNvSpPr>
            <a:spLocks noGrp="1"/>
          </p:cNvSpPr>
          <p:nvPr>
            <p:ph type="dt" sz="half" idx="10"/>
          </p:nvPr>
        </p:nvSpPr>
        <p:spPr>
          <a:xfrm>
            <a:off x="3581400" y="6305550"/>
            <a:ext cx="2133600" cy="476250"/>
          </a:xfrm>
          <a:prstGeom prst="rect">
            <a:avLst/>
          </a:prstGeom>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a:xfrm>
            <a:off x="5715000" y="6305550"/>
            <a:ext cx="2895600" cy="476250"/>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3648" y="6305550"/>
            <a:ext cx="457200" cy="476250"/>
          </a:xfrm>
          <a:prstGeom prst="rect">
            <a:avLst/>
          </a:prstGeom>
        </p:spPr>
        <p:txBody>
          <a:bodyPr/>
          <a:lstStyle/>
          <a:p>
            <a:fld id="{0C913308-F349-4B6D-A68A-DD1791B4A57B}" type="slidenum">
              <a:rPr lang="zh-CN" altLang="en-US" smtClean="0"/>
            </a:fld>
            <a:endParaRPr lang="zh-CN" altLang="en-US"/>
          </a:p>
        </p:txBody>
      </p:sp>
      <p:sp>
        <p:nvSpPr>
          <p:cNvPr id="6" name="矩形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lstStyle>
          <a:p>
            <a:r>
              <a:rPr kumimoji="0" lang="zh-CN" altLang="en-US"/>
              <a:t>单击此处编辑母版标题样式</a:t>
            </a:r>
            <a:endParaRPr kumimoji="0" lang="en-US"/>
          </a:p>
        </p:txBody>
      </p:sp>
      <p:sp>
        <p:nvSpPr>
          <p:cNvPr id="3" name="文本占位符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lstStyle>
          <a:p>
            <a:pPr lvl="0" eaLnBrk="1" latinLnBrk="0" hangingPunct="1"/>
            <a:r>
              <a:rPr kumimoji="0" lang="zh-CN" altLang="en-US"/>
              <a:t>单击此处编辑母版文本样式</a:t>
            </a:r>
            <a:endParaRPr kumimoji="0" lang="zh-CN" altLang="en-US"/>
          </a:p>
        </p:txBody>
      </p:sp>
      <p:sp>
        <p:nvSpPr>
          <p:cNvPr id="4" name="内容占位符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
        <p:nvSpPr>
          <p:cNvPr id="5" name="日期占位符 4"/>
          <p:cNvSpPr>
            <a:spLocks noGrp="1"/>
          </p:cNvSpPr>
          <p:nvPr>
            <p:ph type="dt" sz="half" idx="10"/>
          </p:nvPr>
        </p:nvSpPr>
        <p:spPr>
          <a:xfrm>
            <a:off x="3581400" y="6305550"/>
            <a:ext cx="2133600" cy="476250"/>
          </a:xfrm>
          <a:prstGeom prst="rect">
            <a:avLst/>
          </a:prstGeom>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a:xfrm>
            <a:off x="5715000" y="6305550"/>
            <a:ext cx="2895600" cy="476250"/>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3648" y="6305550"/>
            <a:ext cx="457200" cy="476250"/>
          </a:xfrm>
          <a:prstGeom prst="rect">
            <a:avLst/>
          </a:prstGeom>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5886896" y="1066800"/>
            <a:ext cx="2743200" cy="1981200"/>
          </a:xfrm>
        </p:spPr>
        <p:txBody>
          <a:bodyPr anchor="b">
            <a:noAutofit/>
          </a:bodyPr>
          <a:lstStyle>
            <a:lvl1pPr algn="l">
              <a:buNone/>
              <a:defRPr sz="2100" b="1">
                <a:effectLst/>
              </a:defRPr>
            </a:lvl1pPr>
          </a:lstStyle>
          <a:p>
            <a:r>
              <a:rPr kumimoji="0" lang="zh-CN" altLang="en-US"/>
              <a:t>单击此处编辑母版标题样式</a:t>
            </a:r>
            <a:endParaRPr kumimoji="0" lang="en-US"/>
          </a:p>
        </p:txBody>
      </p:sp>
      <p:sp>
        <p:nvSpPr>
          <p:cNvPr id="5" name="日期占位符 4"/>
          <p:cNvSpPr>
            <a:spLocks noGrp="1"/>
          </p:cNvSpPr>
          <p:nvPr>
            <p:ph type="dt" sz="half" idx="10"/>
          </p:nvPr>
        </p:nvSpPr>
        <p:spPr>
          <a:xfrm>
            <a:off x="3581400" y="6305550"/>
            <a:ext cx="2133600" cy="476250"/>
          </a:xfrm>
          <a:prstGeom prst="rect">
            <a:avLst/>
          </a:prstGeom>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a:xfrm>
            <a:off x="5715000" y="6305550"/>
            <a:ext cx="2895600" cy="476250"/>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3648" y="6305550"/>
            <a:ext cx="457200" cy="476250"/>
          </a:xfrm>
          <a:prstGeom prst="rect">
            <a:avLst/>
          </a:prstGeom>
        </p:spPr>
        <p:txBody>
          <a:bodyPr/>
          <a:lstStyle/>
          <a:p>
            <a:fld id="{0C913308-F349-4B6D-A68A-DD1791B4A57B}" type="slidenum">
              <a:rPr lang="zh-CN" altLang="en-US" smtClean="0"/>
            </a:fld>
            <a:endParaRPr lang="zh-CN" altLang="en-US"/>
          </a:p>
        </p:txBody>
      </p:sp>
      <p:sp>
        <p:nvSpPr>
          <p:cNvPr id="8" name="矩形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210" algn="l" rtl="0" eaLnBrk="1" latinLnBrk="0" hangingPunct="1">
              <a:lnSpc>
                <a:spcPts val="3000"/>
              </a:lnSpc>
              <a:spcBef>
                <a:spcPts val="600"/>
              </a:spcBef>
              <a:buClr>
                <a:schemeClr val="accent1"/>
              </a:buClr>
              <a:buSzPct val="80000"/>
              <a:buFont typeface="Wingdings 2" panose="05020102010507070707"/>
              <a:buNone/>
            </a:pPr>
            <a:endParaRPr kumimoji="0" lang="en-US" sz="3200" kern="1200">
              <a:solidFill>
                <a:schemeClr val="tx1"/>
              </a:solidFill>
              <a:latin typeface="+mn-lt"/>
              <a:ea typeface="+mn-ea"/>
              <a:cs typeface="+mn-cs"/>
            </a:endParaRPr>
          </a:p>
        </p:txBody>
      </p:sp>
      <p:sp>
        <p:nvSpPr>
          <p:cNvPr id="3" name="图片占位符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lstStyle>
          <a:p>
            <a:pPr marL="0" algn="l" eaLnBrk="1" latinLnBrk="0" hangingPunct="1"/>
            <a:r>
              <a:rPr kumimoji="0" lang="zh-CN" altLang="en-US"/>
              <a:t>单击图标添加图片</a:t>
            </a:r>
            <a:endParaRPr kumimoji="0" lang="en-US" dirty="0"/>
          </a:p>
        </p:txBody>
      </p:sp>
      <p:sp>
        <p:nvSpPr>
          <p:cNvPr id="9" name="流程图: 过程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流程图: 过程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文本占位符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lstStyle>
          <a:p>
            <a:pPr lvl="0" eaLnBrk="1" latinLnBrk="0" hangingPunct="1"/>
            <a:r>
              <a:rPr kumimoji="0" lang="zh-CN" altLang="en-US"/>
              <a:t>单击此处编辑母版文本样式</a:t>
            </a:r>
            <a:endParaRPr kumimoji="0"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jpeg"/><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矩形 1"/>
          <p:cNvSpPr/>
          <p:nvPr userDrawn="1"/>
        </p:nvSpPr>
        <p:spPr>
          <a:xfrm>
            <a:off x="-19685" y="-14605"/>
            <a:ext cx="9212580" cy="6901180"/>
          </a:xfrm>
          <a:prstGeom prst="rect">
            <a:avLst/>
          </a:prstGeom>
          <a:solidFill>
            <a:schemeClr val="bg1">
              <a:alpha val="73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12" name="矩形 11"/>
          <p:cNvSpPr/>
          <p:nvPr userDrawn="1"/>
        </p:nvSpPr>
        <p:spPr>
          <a:xfrm>
            <a:off x="-19685" y="28575"/>
            <a:ext cx="9212580"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pic>
        <p:nvPicPr>
          <p:cNvPr id="6" name="图片 5"/>
          <p:cNvPicPr>
            <a:picLocks noChangeAspect="1"/>
          </p:cNvPicPr>
          <p:nvPr userDrawn="1"/>
        </p:nvPicPr>
        <p:blipFill>
          <a:blip r:embed="rId12">
            <a:lum bright="70000" contrast="-70000"/>
            <a:extLst>
              <a:ext uri="{28A0092B-C50C-407E-A947-70E740481C1C}">
                <a14:useLocalDpi xmlns:a14="http://schemas.microsoft.com/office/drawing/2010/main" val="0"/>
              </a:ext>
            </a:extLst>
          </a:blip>
          <a:stretch>
            <a:fillRect/>
          </a:stretch>
        </p:blipFill>
        <p:spPr>
          <a:xfrm>
            <a:off x="-19685" y="3932555"/>
            <a:ext cx="9197975" cy="2953385"/>
          </a:xfrm>
          <a:prstGeom prst="rect">
            <a:avLst/>
          </a:prstGeom>
          <a:effectLst>
            <a:softEdge rad="31750"/>
          </a:effectLst>
        </p:spPr>
      </p:pic>
      <p:sp>
        <p:nvSpPr>
          <p:cNvPr id="5" name="标题占位符 4"/>
          <p:cNvSpPr>
            <a:spLocks noGrp="1"/>
          </p:cNvSpPr>
          <p:nvPr>
            <p:ph type="title"/>
          </p:nvPr>
        </p:nvSpPr>
        <p:spPr>
          <a:xfrm>
            <a:off x="1435608" y="274638"/>
            <a:ext cx="7498080" cy="1143000"/>
          </a:xfrm>
          <a:prstGeom prst="rect">
            <a:avLst/>
          </a:prstGeom>
        </p:spPr>
        <p:txBody>
          <a:bodyPr anchor="ctr">
            <a:normAutofit/>
          </a:bodyPr>
          <a:lstStyle/>
          <a:p>
            <a:r>
              <a:rPr kumimoji="0" lang="zh-CN" altLang="en-US"/>
              <a:t>单击此处编辑母版标题样式</a:t>
            </a:r>
            <a:endParaRPr kumimoji="0" lang="en-US"/>
          </a:p>
        </p:txBody>
      </p:sp>
      <p:sp>
        <p:nvSpPr>
          <p:cNvPr id="9" name="文本占位符 8"/>
          <p:cNvSpPr>
            <a:spLocks noGrp="1"/>
          </p:cNvSpPr>
          <p:nvPr>
            <p:ph type="body" idx="1"/>
          </p:nvPr>
        </p:nvSpPr>
        <p:spPr>
          <a:xfrm>
            <a:off x="1435608" y="1447800"/>
            <a:ext cx="7498080" cy="4800600"/>
          </a:xfrm>
          <a:prstGeom prst="rect">
            <a:avLst/>
          </a:prstGeom>
        </p:spPr>
        <p:txBody>
          <a:bodyPr>
            <a:normAutofit/>
          </a:bodyPr>
          <a:lstStyle/>
          <a:p>
            <a:pPr lvl="0" eaLnBrk="1" latinLnBrk="0" hangingPunct="1"/>
            <a:r>
              <a:rPr kumimoji="0" lang="zh-CN" altLang="en-US"/>
              <a:t>单击此处编辑母版文本样式</a:t>
            </a:r>
            <a:endParaRPr kumimoji="0" lang="zh-CN" altLang="en-US"/>
          </a:p>
          <a:p>
            <a:pPr lvl="1" eaLnBrk="1" latinLnBrk="0" hangingPunct="1"/>
            <a:r>
              <a:rPr kumimoji="0" lang="zh-CN" altLang="en-US"/>
              <a:t>第二级</a:t>
            </a:r>
            <a:endParaRPr kumimoji="0" lang="zh-CN" altLang="en-US"/>
          </a:p>
          <a:p>
            <a:pPr lvl="2" eaLnBrk="1" latinLnBrk="0" hangingPunct="1"/>
            <a:r>
              <a:rPr kumimoji="0" lang="zh-CN" altLang="en-US"/>
              <a:t>第三级</a:t>
            </a:r>
            <a:endParaRPr kumimoji="0" lang="zh-CN" altLang="en-US"/>
          </a:p>
          <a:p>
            <a:pPr lvl="3" eaLnBrk="1" latinLnBrk="0" hangingPunct="1"/>
            <a:r>
              <a:rPr kumimoji="0" lang="zh-CN" altLang="en-US"/>
              <a:t>第四级</a:t>
            </a:r>
            <a:endParaRPr kumimoji="0" lang="zh-CN" altLang="en-US"/>
          </a:p>
          <a:p>
            <a:pPr lvl="4" eaLnBrk="1" latinLnBrk="0" hangingPunct="1"/>
            <a:r>
              <a:rPr kumimoji="0" lang="zh-CN" altLang="en-US"/>
              <a:t>第五级</a:t>
            </a:r>
            <a:endParaRPr kumimoji="0" lang="en-US"/>
          </a:p>
        </p:txBody>
      </p:sp>
      <p:sp>
        <p:nvSpPr>
          <p:cNvPr id="4098" name="AutoShape 22"/>
          <p:cNvSpPr>
            <a:spLocks noChangeArrowheads="1"/>
          </p:cNvSpPr>
          <p:nvPr userDrawn="1"/>
        </p:nvSpPr>
        <p:spPr bwMode="auto">
          <a:xfrm>
            <a:off x="7237095" y="657225"/>
            <a:ext cx="1260000" cy="17463"/>
          </a:xfrm>
          <a:prstGeom prst="roundRect">
            <a:avLst>
              <a:gd name="adj" fmla="val 35898"/>
            </a:avLst>
          </a:prstGeom>
          <a:solidFill>
            <a:srgbClr val="F5A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099" name="AutoShape 23"/>
          <p:cNvSpPr>
            <a:spLocks noChangeArrowheads="1"/>
          </p:cNvSpPr>
          <p:nvPr userDrawn="1"/>
        </p:nvSpPr>
        <p:spPr bwMode="auto">
          <a:xfrm>
            <a:off x="-33655" y="657225"/>
            <a:ext cx="7200000" cy="17463"/>
          </a:xfrm>
          <a:prstGeom prst="roundRect">
            <a:avLst>
              <a:gd name="adj" fmla="val 50000"/>
            </a:avLst>
          </a:prstGeom>
          <a:solidFill>
            <a:srgbClr val="031D89"/>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a:solidFill>
                  <a:srgbClr val="0000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3" name="组合 2"/>
          <p:cNvGrpSpPr>
            <a:grpSpLocks noChangeAspect="1"/>
          </p:cNvGrpSpPr>
          <p:nvPr userDrawn="1"/>
        </p:nvGrpSpPr>
        <p:grpSpPr>
          <a:xfrm>
            <a:off x="8100321" y="44593"/>
            <a:ext cx="1008000" cy="1008000"/>
            <a:chOff x="1576233" y="4097638"/>
            <a:chExt cx="1620000" cy="1620000"/>
          </a:xfrm>
        </p:grpSpPr>
        <p:sp>
          <p:nvSpPr>
            <p:cNvPr id="4" name="椭圆 3"/>
            <p:cNvSpPr/>
            <p:nvPr/>
          </p:nvSpPr>
          <p:spPr>
            <a:xfrm>
              <a:off x="1576233" y="4097638"/>
              <a:ext cx="1620000" cy="1620000"/>
            </a:xfrm>
            <a:prstGeom prst="ellipse">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3" name="图片 12"/>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76233" y="4097638"/>
              <a:ext cx="1620000" cy="1620000"/>
            </a:xfrm>
            <a:prstGeom prst="rect">
              <a:avLst/>
            </a:prstGeom>
          </p:spPr>
        </p:pic>
      </p:grpSp>
      <p:sp>
        <p:nvSpPr>
          <p:cNvPr id="20" name="文本框 19"/>
          <p:cNvSpPr txBox="1"/>
          <p:nvPr userDrawn="1"/>
        </p:nvSpPr>
        <p:spPr>
          <a:xfrm>
            <a:off x="170815" y="330200"/>
            <a:ext cx="3048000" cy="368300"/>
          </a:xfrm>
          <a:prstGeom prst="rect">
            <a:avLst/>
          </a:prstGeom>
          <a:noFill/>
        </p:spPr>
        <p:txBody>
          <a:bodyPr wrap="square" rtlCol="0">
            <a:spAutoFit/>
          </a:bodyPr>
          <a:p>
            <a:endParaRPr lang="zh-CN" altLang="en-US"/>
          </a:p>
        </p:txBody>
      </p:sp>
      <p:sp>
        <p:nvSpPr>
          <p:cNvPr id="21" name="矩形 20"/>
          <p:cNvSpPr/>
          <p:nvPr userDrawn="1"/>
        </p:nvSpPr>
        <p:spPr>
          <a:xfrm>
            <a:off x="-19685" y="3097530"/>
            <a:ext cx="9198610" cy="3789045"/>
          </a:xfrm>
          <a:prstGeom prst="rect">
            <a:avLst/>
          </a:prstGeom>
          <a:solidFill>
            <a:schemeClr val="bg1">
              <a:alpha val="73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p:titleStyle>
    <p:bodyStyle>
      <a:lvl1pPr marL="365760" indent="-283210" algn="l" rtl="0" eaLnBrk="1" latinLnBrk="0" hangingPunct="1">
        <a:lnSpc>
          <a:spcPct val="100000"/>
        </a:lnSpc>
        <a:spcBef>
          <a:spcPts val="600"/>
        </a:spcBef>
        <a:buClr>
          <a:schemeClr val="accent1"/>
        </a:buClr>
        <a:buSzPct val="80000"/>
        <a:buFont typeface="Wingdings 2" panose="05020102010507070707"/>
        <a:buChar char=""/>
        <a:defRPr kumimoji="0" sz="3200" kern="1200">
          <a:solidFill>
            <a:schemeClr val="tx1"/>
          </a:solidFill>
          <a:latin typeface="+mn-lt"/>
          <a:ea typeface="+mn-ea"/>
          <a:cs typeface="+mn-cs"/>
        </a:defRPr>
      </a:lvl1pPr>
      <a:lvl2pPr marL="640080" indent="-237490" algn="l" rtl="0" eaLnBrk="1" latinLnBrk="0" hangingPunct="1">
        <a:lnSpc>
          <a:spcPct val="100000"/>
        </a:lnSpc>
        <a:spcBef>
          <a:spcPts val="550"/>
        </a:spcBef>
        <a:buClr>
          <a:schemeClr val="accent1"/>
        </a:buClr>
        <a:buFont typeface="Verdana" panose="020B0604030504040204"/>
        <a:buChar char="◦"/>
        <a:defRPr kumimoji="0" sz="2800" kern="1200">
          <a:solidFill>
            <a:schemeClr val="tx1"/>
          </a:solidFill>
          <a:latin typeface="+mn-lt"/>
          <a:ea typeface="+mn-ea"/>
          <a:cs typeface="+mn-cs"/>
        </a:defRPr>
      </a:lvl2pPr>
      <a:lvl3pPr marL="887095" indent="-228600" algn="l" rtl="0" eaLnBrk="1" latinLnBrk="0" hangingPunct="1">
        <a:lnSpc>
          <a:spcPct val="100000"/>
        </a:lnSpc>
        <a:spcBef>
          <a:spcPct val="20000"/>
        </a:spcBef>
        <a:buClr>
          <a:schemeClr val="accent2"/>
        </a:buClr>
        <a:buFont typeface="Wingdings 2" panose="05020102010507070707"/>
        <a:buChar char=""/>
        <a:defRPr kumimoji="0" sz="2400" kern="1200">
          <a:solidFill>
            <a:schemeClr val="tx1"/>
          </a:solidFill>
          <a:latin typeface="+mn-lt"/>
          <a:ea typeface="+mn-ea"/>
          <a:cs typeface="+mn-cs"/>
        </a:defRPr>
      </a:lvl3pPr>
      <a:lvl4pPr marL="1097280" indent="-173990" algn="l" rtl="0" eaLnBrk="1" latinLnBrk="0" hangingPunct="1">
        <a:lnSpc>
          <a:spcPct val="100000"/>
        </a:lnSpc>
        <a:spcBef>
          <a:spcPct val="20000"/>
        </a:spcBef>
        <a:buClr>
          <a:schemeClr val="accent3"/>
        </a:buClr>
        <a:buFont typeface="Wingdings 2" panose="05020102010507070707"/>
        <a:buChar char=""/>
        <a:defRPr kumimoji="0" sz="2000" kern="1200">
          <a:solidFill>
            <a:schemeClr val="tx1"/>
          </a:solidFill>
          <a:latin typeface="+mn-lt"/>
          <a:ea typeface="+mn-ea"/>
          <a:cs typeface="+mn-cs"/>
        </a:defRPr>
      </a:lvl4pPr>
      <a:lvl5pPr marL="1298575" indent="-182880" algn="l" rtl="0" eaLnBrk="1" latinLnBrk="0" hangingPunct="1">
        <a:lnSpc>
          <a:spcPct val="100000"/>
        </a:lnSpc>
        <a:spcBef>
          <a:spcPct val="20000"/>
        </a:spcBef>
        <a:buClr>
          <a:schemeClr val="accent4"/>
        </a:buClr>
        <a:buFont typeface="Wingdings 2" panose="05020102010507070707"/>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panose="05020102010507070707"/>
        <a:buChar char=""/>
        <a:defRPr kumimoji="0" sz="2000" kern="1200">
          <a:solidFill>
            <a:schemeClr val="tx1"/>
          </a:solidFill>
          <a:latin typeface="+mn-lt"/>
          <a:ea typeface="+mn-ea"/>
          <a:cs typeface="+mn-cs"/>
        </a:defRPr>
      </a:lvl6pPr>
      <a:lvl7pPr marL="1718945" indent="-182880" algn="l" rtl="0" eaLnBrk="1" latinLnBrk="0" hangingPunct="1">
        <a:lnSpc>
          <a:spcPct val="100000"/>
        </a:lnSpc>
        <a:spcBef>
          <a:spcPct val="20000"/>
        </a:spcBef>
        <a:buClr>
          <a:schemeClr val="accent6"/>
        </a:buClr>
        <a:buFont typeface="Wingdings 2" panose="05020102010507070707"/>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panose="05020102010507070707"/>
        <a:buChar char=""/>
        <a:defRPr kumimoji="0" sz="2000" kern="1200">
          <a:solidFill>
            <a:schemeClr val="tx1"/>
          </a:solidFill>
          <a:latin typeface="+mn-lt"/>
          <a:ea typeface="+mn-ea"/>
          <a:cs typeface="+mn-cs"/>
        </a:defRPr>
      </a:lvl8pPr>
      <a:lvl9pPr marL="2130425" indent="-182880" algn="l" rtl="0" eaLnBrk="1" latinLnBrk="0" hangingPunct="1">
        <a:lnSpc>
          <a:spcPct val="100000"/>
        </a:lnSpc>
        <a:spcBef>
          <a:spcPct val="20000"/>
        </a:spcBef>
        <a:buClr>
          <a:schemeClr val="accent6"/>
        </a:buClr>
        <a:buFont typeface="Wingdings 2" panose="05020102010507070707"/>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2.e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2.jpeg"/><Relationship Id="rId7" Type="http://schemas.openxmlformats.org/officeDocument/2006/relationships/image" Target="../media/image21.png"/><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6.jpe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9" Type="http://schemas.openxmlformats.org/officeDocument/2006/relationships/tags" Target="../tags/tag18.xml"/><Relationship Id="rId8" Type="http://schemas.openxmlformats.org/officeDocument/2006/relationships/tags" Target="../tags/tag17.xml"/><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image" Target="../media/image14.png"/><Relationship Id="rId16" Type="http://schemas.openxmlformats.org/officeDocument/2006/relationships/notesSlide" Target="../notesSlides/notesSlide6.xml"/><Relationship Id="rId15" Type="http://schemas.openxmlformats.org/officeDocument/2006/relationships/slideLayout" Target="../slideLayouts/slideLayout2.xml"/><Relationship Id="rId14" Type="http://schemas.openxmlformats.org/officeDocument/2006/relationships/tags" Target="../tags/tag23.xml"/><Relationship Id="rId13" Type="http://schemas.openxmlformats.org/officeDocument/2006/relationships/tags" Target="../tags/tag22.xml"/><Relationship Id="rId12" Type="http://schemas.openxmlformats.org/officeDocument/2006/relationships/tags" Target="../tags/tag21.xml"/><Relationship Id="rId11" Type="http://schemas.openxmlformats.org/officeDocument/2006/relationships/tags" Target="../tags/tag20.xml"/><Relationship Id="rId10" Type="http://schemas.openxmlformats.org/officeDocument/2006/relationships/tags" Target="../tags/tag19.xml"/><Relationship Id="rId1" Type="http://schemas.openxmlformats.org/officeDocument/2006/relationships/tags" Target="../tags/tag11.xml"/></Relationships>
</file>

<file path=ppt/slides/_rels/slide22.xml.rels><?xml version="1.0" encoding="UTF-8" standalone="yes"?>
<Relationships xmlns="http://schemas.openxmlformats.org/package/2006/relationships"><Relationship Id="rId9" Type="http://schemas.openxmlformats.org/officeDocument/2006/relationships/tags" Target="../tags/tag31.xml"/><Relationship Id="rId8" Type="http://schemas.openxmlformats.org/officeDocument/2006/relationships/tags" Target="../tags/tag30.xml"/><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image" Target="../media/image14.png"/><Relationship Id="rId16" Type="http://schemas.openxmlformats.org/officeDocument/2006/relationships/notesSlide" Target="../notesSlides/notesSlide7.xml"/><Relationship Id="rId15" Type="http://schemas.openxmlformats.org/officeDocument/2006/relationships/slideLayout" Target="../slideLayouts/slideLayout2.xml"/><Relationship Id="rId14" Type="http://schemas.openxmlformats.org/officeDocument/2006/relationships/tags" Target="../tags/tag36.xml"/><Relationship Id="rId13" Type="http://schemas.openxmlformats.org/officeDocument/2006/relationships/tags" Target="../tags/tag35.xml"/><Relationship Id="rId12" Type="http://schemas.openxmlformats.org/officeDocument/2006/relationships/tags" Target="../tags/tag34.xml"/><Relationship Id="rId11" Type="http://schemas.openxmlformats.org/officeDocument/2006/relationships/tags" Target="../tags/tag33.xml"/><Relationship Id="rId10" Type="http://schemas.openxmlformats.org/officeDocument/2006/relationships/tags" Target="../tags/tag32.xml"/><Relationship Id="rId1" Type="http://schemas.openxmlformats.org/officeDocument/2006/relationships/tags" Target="../tags/tag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em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28.jpe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image" Target="../media/image14.png"/><Relationship Id="rId16" Type="http://schemas.openxmlformats.org/officeDocument/2006/relationships/notesSlide" Target="../notesSlides/notesSlide12.xml"/><Relationship Id="rId15" Type="http://schemas.openxmlformats.org/officeDocument/2006/relationships/slideLayout" Target="../slideLayouts/slideLayout2.xml"/><Relationship Id="rId14" Type="http://schemas.openxmlformats.org/officeDocument/2006/relationships/tags" Target="../tags/tag49.xml"/><Relationship Id="rId13" Type="http://schemas.openxmlformats.org/officeDocument/2006/relationships/tags" Target="../tags/tag48.xml"/><Relationship Id="rId12" Type="http://schemas.openxmlformats.org/officeDocument/2006/relationships/tags" Target="../tags/tag47.xml"/><Relationship Id="rId11" Type="http://schemas.openxmlformats.org/officeDocument/2006/relationships/tags" Target="../tags/tag46.xml"/><Relationship Id="rId10" Type="http://schemas.openxmlformats.org/officeDocument/2006/relationships/tags" Target="../tags/tag45.xml"/><Relationship Id="rId1" Type="http://schemas.openxmlformats.org/officeDocument/2006/relationships/tags" Target="../tags/tag3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3.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0" Type="http://schemas.openxmlformats.org/officeDocument/2006/relationships/slideLayout" Target="../slideLayouts/slideLayout1.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9" Type="http://schemas.openxmlformats.org/officeDocument/2006/relationships/tags" Target="../tags/tag57.xml"/><Relationship Id="rId8" Type="http://schemas.openxmlformats.org/officeDocument/2006/relationships/tags" Target="../tags/tag56.xml"/><Relationship Id="rId7" Type="http://schemas.openxmlformats.org/officeDocument/2006/relationships/tags" Target="../tags/tag55.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image" Target="../media/image14.png"/><Relationship Id="rId16" Type="http://schemas.openxmlformats.org/officeDocument/2006/relationships/notesSlide" Target="../notesSlides/notesSlide16.xml"/><Relationship Id="rId15" Type="http://schemas.openxmlformats.org/officeDocument/2006/relationships/slideLayout" Target="../slideLayouts/slideLayout2.xml"/><Relationship Id="rId14" Type="http://schemas.openxmlformats.org/officeDocument/2006/relationships/tags" Target="../tags/tag62.xml"/><Relationship Id="rId13" Type="http://schemas.openxmlformats.org/officeDocument/2006/relationships/tags" Target="../tags/tag61.xml"/><Relationship Id="rId12" Type="http://schemas.openxmlformats.org/officeDocument/2006/relationships/tags" Target="../tags/tag60.xml"/><Relationship Id="rId11" Type="http://schemas.openxmlformats.org/officeDocument/2006/relationships/tags" Target="../tags/tag59.xml"/><Relationship Id="rId10" Type="http://schemas.openxmlformats.org/officeDocument/2006/relationships/tags" Target="../tags/tag58.xml"/><Relationship Id="rId1" Type="http://schemas.openxmlformats.org/officeDocument/2006/relationships/tags" Target="../tags/tag50.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tags" Target="../tags/tag6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jpeg"/><Relationship Id="rId1"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tags" Target="../tags/tag6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jpe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59205" y="836930"/>
            <a:ext cx="6516370" cy="1570990"/>
          </a:xfrm>
        </p:spPr>
        <p:txBody>
          <a:bodyPr>
            <a:noAutofit/>
          </a:bodyPr>
          <a:lstStyle/>
          <a:p>
            <a:pPr algn="ctr"/>
            <a:r>
              <a:rPr lang="zh-CN" altLang="en-US" sz="7200" dirty="0"/>
              <a:t>机器学习</a:t>
            </a:r>
            <a:endParaRPr lang="zh-CN" altLang="en-US" sz="7200" dirty="0"/>
          </a:p>
        </p:txBody>
      </p:sp>
      <p:pic>
        <p:nvPicPr>
          <p:cNvPr id="3" name="图片 2"/>
          <p:cNvPicPr>
            <a:picLocks noChangeAspect="1"/>
          </p:cNvPicPr>
          <p:nvPr/>
        </p:nvPicPr>
        <p:blipFill>
          <a:blip r:embed="rId1"/>
          <a:srcRect b="2751"/>
          <a:stretch>
            <a:fillRect/>
          </a:stretch>
        </p:blipFill>
        <p:spPr>
          <a:xfrm>
            <a:off x="1331595" y="2493010"/>
            <a:ext cx="6923405" cy="399923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360" y="980440"/>
            <a:ext cx="8293735" cy="3770630"/>
          </a:xfrm>
        </p:spPr>
        <p:txBody>
          <a:bodyPr>
            <a:normAutofit/>
          </a:bodyPr>
          <a:lstStyle/>
          <a:p>
            <a:pPr indent="-536575" algn="just" fontAlgn="auto">
              <a:lnSpc>
                <a:spcPct val="200000"/>
              </a:lnSpc>
              <a:buClr>
                <a:srgbClr val="031D89"/>
              </a:buClr>
              <a:buSzPct val="100000"/>
              <a:buFont typeface="Wingdings" panose="05000000000000000000" charset="0"/>
              <a:buChar char="l"/>
            </a:pPr>
            <a:r>
              <a:rPr lang="zh-CN" altLang="en-US" sz="2800"/>
              <a:t>机器学习的基本概念</a:t>
            </a:r>
            <a:endParaRPr lang="zh-CN" altLang="en-US" sz="2800"/>
          </a:p>
          <a:p>
            <a:pPr indent="-536575" algn="just" fontAlgn="auto">
              <a:lnSpc>
                <a:spcPct val="200000"/>
              </a:lnSpc>
              <a:buClr>
                <a:srgbClr val="031D89"/>
              </a:buClr>
              <a:buSzPct val="100000"/>
              <a:buFont typeface="Wingdings" panose="05000000000000000000" charset="0"/>
              <a:buChar char="l"/>
            </a:pPr>
            <a:r>
              <a:rPr lang="zh-CN" altLang="en-US" sz="2800"/>
              <a:t>基本的机器学习术语</a:t>
            </a:r>
            <a:endParaRPr lang="zh-CN" altLang="en-US" sz="2800"/>
          </a:p>
        </p:txBody>
      </p:sp>
      <p:sp>
        <p:nvSpPr>
          <p:cNvPr id="10" name="标题 9"/>
          <p:cNvSpPr/>
          <p:nvPr>
            <p:ph type="title"/>
          </p:nvPr>
        </p:nvSpPr>
        <p:spPr/>
        <p:txBody>
          <a:bodyPr/>
          <a:p>
            <a:r>
              <a:rPr lang="en-US" altLang="zh-CN"/>
              <a:t> </a:t>
            </a:r>
            <a:endParaRPr lang="en-US" altLang="zh-CN"/>
          </a:p>
        </p:txBody>
      </p:sp>
      <p:sp>
        <p:nvSpPr>
          <p:cNvPr id="18442" name="标题 13"/>
          <p:cNvSpPr>
            <a:spLocks noGrp="1"/>
          </p:cNvSpPr>
          <p:nvPr/>
        </p:nvSpPr>
        <p:spPr>
          <a:xfrm>
            <a:off x="142875" y="153988"/>
            <a:ext cx="8316913" cy="431800"/>
          </a:xfrm>
          <a:prstGeom prst="rect">
            <a:avLst/>
          </a:prstGeom>
          <a:noFill/>
          <a:ln w="9525">
            <a:noFill/>
          </a:ln>
        </p:spPr>
        <p:txBody>
          <a:bodyPr vert="horz" wrap="square" lIns="91440" tIns="45720" rIns="91440" bIns="45720" anchor="ctr" anchorCtr="0"/>
          <a:lst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5pPr>
            <a:lvl6pPr marL="457200"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9pPr>
          </a:lstStyle>
          <a:p>
            <a:pPr algn="l"/>
            <a:r>
              <a:rPr lang="zh-CN" altLang="en-US" sz="3200">
                <a:solidFill>
                  <a:schemeClr val="tx2">
                    <a:satMod val="130000"/>
                  </a:schemeClr>
                </a:solidFill>
                <a:effectLst>
                  <a:outerShdw blurRad="50000" dist="30000" dir="5400000" algn="tl" rotWithShape="0">
                    <a:srgbClr val="000000">
                      <a:alpha val="30000"/>
                    </a:srgbClr>
                  </a:outerShdw>
                </a:effectLst>
              </a:rPr>
              <a:t>什么是机器学习？</a:t>
            </a:r>
            <a:endParaRPr lang="zh-CN" altLang="en-US" sz="3200">
              <a:solidFill>
                <a:schemeClr val="tx2">
                  <a:satMod val="130000"/>
                </a:schemeClr>
              </a:solidFill>
              <a:effectLst>
                <a:outerShdw blurRad="50000" dist="30000" dir="5400000" algn="tl" rotWithShape="0">
                  <a:srgbClr val="000000">
                    <a:alpha val="30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3215" y="836930"/>
            <a:ext cx="8257540" cy="3046095"/>
          </a:xfrm>
          <a:prstGeom prst="rect">
            <a:avLst/>
          </a:prstGeom>
          <a:noFill/>
        </p:spPr>
        <p:txBody>
          <a:bodyPr wrap="square" rtlCol="0">
            <a:spAutoFit/>
          </a:bodyPr>
          <a:lstStyle/>
          <a:p>
            <a:pPr marL="457200" indent="-457200">
              <a:buSzPct val="85000"/>
              <a:buFont typeface="Wingdings" panose="05000000000000000000" charset="0"/>
              <a:buChar char="l"/>
            </a:pPr>
            <a:r>
              <a:rPr lang="zh-CN" altLang="en-US" sz="2400" dirty="0">
                <a:solidFill>
                  <a:schemeClr val="accent1">
                    <a:lumMod val="75000"/>
                  </a:schemeClr>
                </a:solidFill>
                <a:latin typeface="华光隶书_CNKI" panose="02000500000000000000" charset="-122"/>
                <a:ea typeface="华光隶书_CNKI" panose="02000500000000000000" charset="-122"/>
              </a:rPr>
              <a:t>在很多时候，机器学习被赋予了更广义的名字：人工智能（</a:t>
            </a:r>
            <a:r>
              <a:rPr lang="en-US" altLang="zh-CN" sz="2400" dirty="0">
                <a:solidFill>
                  <a:schemeClr val="accent1">
                    <a:lumMod val="75000"/>
                  </a:schemeClr>
                </a:solidFill>
                <a:latin typeface="华光隶书_CNKI" panose="02000500000000000000" charset="-122"/>
                <a:ea typeface="华光隶书_CNKI" panose="02000500000000000000" charset="-122"/>
              </a:rPr>
              <a:t>AI</a:t>
            </a:r>
            <a:r>
              <a:rPr lang="zh-CN" altLang="en-US" sz="2400" dirty="0">
                <a:solidFill>
                  <a:schemeClr val="accent1">
                    <a:lumMod val="75000"/>
                  </a:schemeClr>
                </a:solidFill>
                <a:latin typeface="华光隶书_CNKI" panose="02000500000000000000" charset="-122"/>
                <a:ea typeface="华光隶书_CNKI" panose="02000500000000000000" charset="-122"/>
              </a:rPr>
              <a:t>，</a:t>
            </a:r>
            <a:r>
              <a:rPr lang="en-US" altLang="zh-CN" sz="2400" dirty="0">
                <a:solidFill>
                  <a:schemeClr val="accent1">
                    <a:lumMod val="75000"/>
                  </a:schemeClr>
                </a:solidFill>
                <a:latin typeface="华光隶书_CNKI" panose="02000500000000000000" charset="-122"/>
                <a:ea typeface="华光隶书_CNKI" panose="02000500000000000000" charset="-122"/>
              </a:rPr>
              <a:t>Artificial Intelligence</a:t>
            </a:r>
            <a:r>
              <a:rPr lang="zh-CN" altLang="en-US" sz="2400" dirty="0">
                <a:solidFill>
                  <a:schemeClr val="accent1">
                    <a:lumMod val="75000"/>
                  </a:schemeClr>
                </a:solidFill>
                <a:latin typeface="华光隶书_CNKI" panose="02000500000000000000" charset="-122"/>
                <a:ea typeface="华光隶书_CNKI" panose="02000500000000000000" charset="-122"/>
              </a:rPr>
              <a:t>）</a:t>
            </a:r>
            <a:endParaRPr lang="zh-CN" altLang="en-US" sz="2400" dirty="0">
              <a:solidFill>
                <a:schemeClr val="accent1">
                  <a:lumMod val="75000"/>
                </a:schemeClr>
              </a:solidFill>
              <a:latin typeface="华光隶书_CNKI" panose="02000500000000000000" charset="-122"/>
              <a:ea typeface="华光隶书_CNKI" panose="02000500000000000000" charset="-122"/>
            </a:endParaRPr>
          </a:p>
          <a:p>
            <a:pPr marL="457200" indent="-457200">
              <a:buSzPct val="85000"/>
              <a:buFont typeface="Wingdings" panose="05000000000000000000" charset="0"/>
              <a:buChar char="l"/>
            </a:pPr>
            <a:r>
              <a:rPr lang="zh-CN" altLang="en-US" sz="2400" dirty="0">
                <a:solidFill>
                  <a:schemeClr val="accent1">
                    <a:lumMod val="75000"/>
                  </a:schemeClr>
                </a:solidFill>
                <a:latin typeface="华光隶书_CNKI" panose="02000500000000000000" charset="-122"/>
                <a:ea typeface="华光隶书_CNKI" panose="02000500000000000000" charset="-122"/>
              </a:rPr>
              <a:t>计算机是否能够</a:t>
            </a:r>
            <a:r>
              <a:rPr lang="en-US" altLang="zh-CN" sz="2400" dirty="0">
                <a:solidFill>
                  <a:schemeClr val="accent1">
                    <a:lumMod val="75000"/>
                  </a:schemeClr>
                </a:solidFill>
                <a:latin typeface="华光隶书_CNKI" panose="02000500000000000000" charset="-122"/>
                <a:ea typeface="华光隶书_CNKI" panose="02000500000000000000" charset="-122"/>
              </a:rPr>
              <a:t>“</a:t>
            </a:r>
            <a:r>
              <a:rPr lang="zh-CN" altLang="en-US" sz="2400" dirty="0">
                <a:solidFill>
                  <a:schemeClr val="accent1">
                    <a:lumMod val="75000"/>
                  </a:schemeClr>
                </a:solidFill>
                <a:latin typeface="华光隶书_CNKI" panose="02000500000000000000" charset="-122"/>
                <a:ea typeface="华光隶书_CNKI" panose="02000500000000000000" charset="-122"/>
              </a:rPr>
              <a:t>思考</a:t>
            </a:r>
            <a:r>
              <a:rPr lang="en-US" altLang="zh-CN" sz="2400" dirty="0">
                <a:solidFill>
                  <a:schemeClr val="accent1">
                    <a:lumMod val="75000"/>
                  </a:schemeClr>
                </a:solidFill>
                <a:latin typeface="华光隶书_CNKI" panose="02000500000000000000" charset="-122"/>
                <a:ea typeface="华光隶书_CNKI" panose="02000500000000000000" charset="-122"/>
              </a:rPr>
              <a:t>”</a:t>
            </a:r>
            <a:r>
              <a:rPr lang="zh-CN" altLang="en-US" sz="2400" dirty="0">
                <a:solidFill>
                  <a:schemeClr val="accent1">
                    <a:lumMod val="75000"/>
                  </a:schemeClr>
                </a:solidFill>
                <a:latin typeface="华光隶书_CNKI" panose="02000500000000000000" charset="-122"/>
                <a:ea typeface="华光隶书_CNKI" panose="02000500000000000000" charset="-122"/>
              </a:rPr>
              <a:t>？</a:t>
            </a:r>
            <a:endParaRPr lang="zh-CN" altLang="en-US" sz="2400" dirty="0">
              <a:solidFill>
                <a:schemeClr val="accent1">
                  <a:lumMod val="75000"/>
                </a:schemeClr>
              </a:solidFill>
              <a:latin typeface="华光隶书_CNKI" panose="02000500000000000000" charset="-122"/>
              <a:ea typeface="华光隶书_CNKI" panose="02000500000000000000" charset="-122"/>
            </a:endParaRPr>
          </a:p>
          <a:p>
            <a:pPr marL="457200" indent="-457200">
              <a:buSzPct val="85000"/>
              <a:buFont typeface="Wingdings" panose="05000000000000000000" charset="0"/>
              <a:buChar char="l"/>
            </a:pPr>
            <a:r>
              <a:rPr lang="zh-CN" altLang="en-US" sz="2400" dirty="0">
                <a:solidFill>
                  <a:schemeClr val="accent1">
                    <a:lumMod val="75000"/>
                  </a:schemeClr>
                </a:solidFill>
                <a:latin typeface="华光隶书_CNKI" panose="02000500000000000000" charset="-122"/>
                <a:ea typeface="华光隶书_CNKI" panose="02000500000000000000" charset="-122"/>
              </a:rPr>
              <a:t>人工智能的简洁定义：努力将通常由人类完成的智力任务自动化。</a:t>
            </a:r>
            <a:endParaRPr lang="zh-CN" altLang="en-US" sz="2400" dirty="0">
              <a:solidFill>
                <a:schemeClr val="accent1">
                  <a:lumMod val="75000"/>
                </a:schemeClr>
              </a:solidFill>
              <a:latin typeface="华光隶书_CNKI" panose="02000500000000000000" charset="-122"/>
              <a:ea typeface="华光隶书_CNKI" panose="02000500000000000000" charset="-122"/>
            </a:endParaRPr>
          </a:p>
          <a:p>
            <a:pPr marL="457200" indent="-457200">
              <a:buSzPct val="85000"/>
              <a:buFont typeface="Wingdings" panose="05000000000000000000" charset="0"/>
              <a:buChar char="l"/>
            </a:pPr>
            <a:r>
              <a:rPr lang="en-US" altLang="zh-CN" sz="2400" dirty="0">
                <a:solidFill>
                  <a:schemeClr val="accent1">
                    <a:lumMod val="75000"/>
                  </a:schemeClr>
                </a:solidFill>
                <a:latin typeface="华光隶书_CNKI" panose="02000500000000000000" charset="-122"/>
                <a:ea typeface="华光隶书_CNKI" panose="02000500000000000000" charset="-122"/>
                <a:sym typeface="+mn-ea"/>
              </a:rPr>
              <a:t>AI</a:t>
            </a:r>
            <a:r>
              <a:rPr lang="zh-CN" altLang="en-US" sz="2400" dirty="0">
                <a:solidFill>
                  <a:schemeClr val="accent1">
                    <a:lumMod val="75000"/>
                  </a:schemeClr>
                </a:solidFill>
                <a:latin typeface="华光隶书_CNKI" panose="02000500000000000000" charset="-122"/>
                <a:ea typeface="华光隶书_CNKI" panose="02000500000000000000" charset="-122"/>
                <a:sym typeface="+mn-ea"/>
              </a:rPr>
              <a:t>适合用来解决定义明确的逻辑问题，比如下国际象棋，但它难以给出明确的规则来解决更加复杂、模糊的问题，比如图像分类、语音识别和语言翻译。</a:t>
            </a:r>
            <a:endParaRPr lang="zh-CN" altLang="en-US" sz="2400" dirty="0">
              <a:solidFill>
                <a:schemeClr val="accent1">
                  <a:lumMod val="75000"/>
                </a:schemeClr>
              </a:solidFill>
              <a:latin typeface="华光隶书_CNKI" panose="02000500000000000000" charset="-122"/>
              <a:ea typeface="华光隶书_CNKI" panose="02000500000000000000" charset="-122"/>
            </a:endParaRPr>
          </a:p>
        </p:txBody>
      </p:sp>
      <p:sp>
        <p:nvSpPr>
          <p:cNvPr id="18442" name="标题 13"/>
          <p:cNvSpPr>
            <a:spLocks noGrp="1"/>
          </p:cNvSpPr>
          <p:nvPr/>
        </p:nvSpPr>
        <p:spPr>
          <a:xfrm>
            <a:off x="142875" y="153988"/>
            <a:ext cx="8316913" cy="431800"/>
          </a:xfrm>
          <a:prstGeom prst="rect">
            <a:avLst/>
          </a:prstGeom>
          <a:noFill/>
          <a:ln w="9525">
            <a:noFill/>
          </a:ln>
        </p:spPr>
        <p:txBody>
          <a:bodyPr vert="horz" wrap="square" lIns="91440" tIns="45720" rIns="91440" bIns="45720" anchor="ctr" anchorCtr="0"/>
          <a:lst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5pPr>
            <a:lvl6pPr marL="457200"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9pPr>
          </a:lstStyle>
          <a:p>
            <a:pPr algn="l"/>
            <a:r>
              <a:rPr lang="zh-CN" altLang="en-US" sz="3200">
                <a:solidFill>
                  <a:schemeClr val="tx2">
                    <a:satMod val="130000"/>
                  </a:schemeClr>
                </a:solidFill>
                <a:effectLst>
                  <a:outerShdw blurRad="50000" dist="30000" dir="5400000" algn="tl" rotWithShape="0">
                    <a:srgbClr val="000000">
                      <a:alpha val="30000"/>
                    </a:srgbClr>
                  </a:outerShdw>
                </a:effectLst>
              </a:rPr>
              <a:t>机器学习概念</a:t>
            </a:r>
            <a:endParaRPr lang="zh-CN" altLang="en-US" sz="3200">
              <a:solidFill>
                <a:schemeClr val="tx2">
                  <a:satMod val="130000"/>
                </a:schemeClr>
              </a:solidFill>
              <a:effectLst>
                <a:outerShdw blurRad="50000" dist="30000" dir="5400000" algn="tl" rotWithShape="0">
                  <a:srgbClr val="000000">
                    <a:alpha val="30000"/>
                  </a:srgbClr>
                </a:outerShdw>
              </a:effectLst>
            </a:endParaRPr>
          </a:p>
        </p:txBody>
      </p:sp>
      <p:pic>
        <p:nvPicPr>
          <p:cNvPr id="28679" name="图片 1"/>
          <p:cNvPicPr>
            <a:picLocks noChangeAspect="1"/>
          </p:cNvPicPr>
          <p:nvPr/>
        </p:nvPicPr>
        <p:blipFill>
          <a:blip r:embed="rId1"/>
          <a:stretch>
            <a:fillRect/>
          </a:stretch>
        </p:blipFill>
        <p:spPr>
          <a:xfrm>
            <a:off x="756285" y="4005580"/>
            <a:ext cx="2172335" cy="2456180"/>
          </a:xfrm>
          <a:prstGeom prst="rect">
            <a:avLst/>
          </a:prstGeom>
          <a:noFill/>
          <a:ln w="9525">
            <a:noFill/>
          </a:ln>
        </p:spPr>
      </p:pic>
      <p:pic>
        <p:nvPicPr>
          <p:cNvPr id="2" name="图片 -2147482624"/>
          <p:cNvPicPr>
            <a:picLocks noChangeAspect="1"/>
          </p:cNvPicPr>
          <p:nvPr/>
        </p:nvPicPr>
        <p:blipFill>
          <a:blip r:embed="rId2"/>
          <a:stretch>
            <a:fillRect/>
          </a:stretch>
        </p:blipFill>
        <p:spPr>
          <a:xfrm>
            <a:off x="3132455" y="4352608"/>
            <a:ext cx="2667000" cy="1762125"/>
          </a:xfrm>
          <a:prstGeom prst="rect">
            <a:avLst/>
          </a:prstGeom>
          <a:noFill/>
          <a:ln w="9525">
            <a:noFill/>
          </a:ln>
        </p:spPr>
      </p:pic>
      <p:pic>
        <p:nvPicPr>
          <p:cNvPr id="7" name="图片 6"/>
          <p:cNvPicPr>
            <a:picLocks noChangeAspect="1"/>
          </p:cNvPicPr>
          <p:nvPr/>
        </p:nvPicPr>
        <p:blipFill>
          <a:blip r:embed="rId3"/>
          <a:stretch>
            <a:fillRect/>
          </a:stretch>
        </p:blipFill>
        <p:spPr>
          <a:xfrm>
            <a:off x="6228715" y="3789045"/>
            <a:ext cx="2219325" cy="263207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3215" y="836930"/>
            <a:ext cx="8329295" cy="6000750"/>
          </a:xfrm>
          <a:prstGeom prst="rect">
            <a:avLst/>
          </a:prstGeom>
          <a:noFill/>
        </p:spPr>
        <p:txBody>
          <a:bodyPr wrap="square" rtlCol="0">
            <a:spAutoFit/>
          </a:bodyPr>
          <a:lstStyle/>
          <a:p>
            <a:pPr marL="457200" indent="-457200">
              <a:buSzPct val="85000"/>
              <a:buFont typeface="Wingdings" panose="05000000000000000000" charset="0"/>
              <a:buChar char="l"/>
            </a:pPr>
            <a:r>
              <a:rPr lang="zh-CN" altLang="en-US" sz="2400" dirty="0">
                <a:solidFill>
                  <a:schemeClr val="accent1">
                    <a:lumMod val="75000"/>
                  </a:schemeClr>
                </a:solidFill>
                <a:latin typeface="华光隶书_CNKI" panose="02000500000000000000" charset="-122"/>
                <a:ea typeface="华光隶书_CNKI" panose="02000500000000000000" charset="-122"/>
              </a:rPr>
              <a:t>机器学习的概念来自于</a:t>
            </a:r>
            <a:r>
              <a:rPr lang="en-US" altLang="zh-CN" sz="2400" dirty="0">
                <a:solidFill>
                  <a:schemeClr val="accent1">
                    <a:lumMod val="75000"/>
                  </a:schemeClr>
                </a:solidFill>
                <a:latin typeface="华光隶书_CNKI" panose="02000500000000000000" charset="-122"/>
                <a:ea typeface="华光隶书_CNKI" panose="02000500000000000000" charset="-122"/>
              </a:rPr>
              <a:t>“</a:t>
            </a:r>
            <a:r>
              <a:rPr lang="zh-CN" altLang="en-US" sz="2400" dirty="0">
                <a:solidFill>
                  <a:schemeClr val="accent1">
                    <a:lumMod val="75000"/>
                  </a:schemeClr>
                </a:solidFill>
                <a:latin typeface="华光隶书_CNKI" panose="02000500000000000000" charset="-122"/>
                <a:ea typeface="华光隶书_CNKI" panose="02000500000000000000" charset="-122"/>
              </a:rPr>
              <a:t>计算机器和智能</a:t>
            </a:r>
            <a:r>
              <a:rPr lang="en-US" altLang="zh-CN" sz="2400" dirty="0">
                <a:solidFill>
                  <a:schemeClr val="accent1">
                    <a:lumMod val="75000"/>
                  </a:schemeClr>
                </a:solidFill>
                <a:latin typeface="华光隶书_CNKI" panose="02000500000000000000" charset="-122"/>
                <a:ea typeface="华光隶书_CNKI" panose="02000500000000000000" charset="-122"/>
              </a:rPr>
              <a:t>”</a:t>
            </a:r>
            <a:r>
              <a:rPr lang="zh-CN" altLang="en-US" sz="2400" dirty="0">
                <a:solidFill>
                  <a:schemeClr val="accent1">
                    <a:lumMod val="75000"/>
                  </a:schemeClr>
                </a:solidFill>
                <a:latin typeface="华光隶书_CNKI" panose="02000500000000000000" charset="-122"/>
                <a:ea typeface="华光隶书_CNKI" panose="02000500000000000000" charset="-122"/>
              </a:rPr>
              <a:t>中提出的一个问题：</a:t>
            </a:r>
            <a:r>
              <a:rPr lang="zh-CN" altLang="en-US" sz="2400" dirty="0">
                <a:solidFill>
                  <a:schemeClr val="accent1">
                    <a:lumMod val="75000"/>
                  </a:schemeClr>
                </a:solidFill>
                <a:latin typeface="华光隶书_CNKI" panose="02000500000000000000" charset="-122"/>
                <a:ea typeface="华光隶书_CNKI" panose="02000500000000000000" charset="-122"/>
                <a:sym typeface="+mn-ea"/>
              </a:rPr>
              <a:t>对于计算机而言，除了“我们命令它做的任何事情”之外，它能否自我学习执行特定任务的方法？计算机能否通过观察数据自动学会数据处理规则？</a:t>
            </a:r>
            <a:endParaRPr lang="zh-CN" altLang="en-US" sz="2400" dirty="0">
              <a:solidFill>
                <a:schemeClr val="accent1">
                  <a:lumMod val="75000"/>
                </a:schemeClr>
              </a:solidFill>
              <a:latin typeface="华光隶书_CNKI" panose="02000500000000000000" charset="-122"/>
              <a:ea typeface="华光隶书_CNKI" panose="02000500000000000000" charset="-122"/>
            </a:endParaRPr>
          </a:p>
          <a:p>
            <a:pPr marL="457200" indent="-457200">
              <a:buSzPct val="85000"/>
              <a:buFont typeface="Wingdings" panose="05000000000000000000" charset="0"/>
              <a:buChar char="l"/>
            </a:pPr>
            <a:r>
              <a:rPr lang="zh-CN" altLang="en-US" sz="2400" dirty="0">
                <a:solidFill>
                  <a:schemeClr val="accent1">
                    <a:lumMod val="75000"/>
                  </a:schemeClr>
                </a:solidFill>
                <a:latin typeface="华光隶书_CNKI" panose="02000500000000000000" charset="-122"/>
                <a:ea typeface="华光隶书_CNKI" panose="02000500000000000000" charset="-122"/>
              </a:rPr>
              <a:t>新的编程范式：输入的是数据和从这些数据中预期得到的答案，系统输出的是规则，</a:t>
            </a:r>
            <a:r>
              <a:rPr lang="zh-CN" altLang="en-US" sz="2400" dirty="0">
                <a:solidFill>
                  <a:schemeClr val="accent1">
                    <a:lumMod val="75000"/>
                  </a:schemeClr>
                </a:solidFill>
                <a:latin typeface="华光隶书_CNKI" panose="02000500000000000000" charset="-122"/>
                <a:ea typeface="华光隶书_CNKI" panose="02000500000000000000" charset="-122"/>
                <a:sym typeface="+mn-ea"/>
              </a:rPr>
              <a:t>这些规则随后可应用于新的数据，并使计算机自主生成答案。</a:t>
            </a:r>
            <a:endParaRPr lang="zh-CN" altLang="en-US" sz="2400" dirty="0">
              <a:solidFill>
                <a:schemeClr val="accent1">
                  <a:lumMod val="75000"/>
                </a:schemeClr>
              </a:solidFill>
              <a:latin typeface="华光隶书_CNKI" panose="02000500000000000000" charset="-122"/>
              <a:ea typeface="华光隶书_CNKI" panose="02000500000000000000" charset="-122"/>
              <a:sym typeface="+mn-ea"/>
            </a:endParaRPr>
          </a:p>
          <a:p>
            <a:pPr marL="457200" indent="-457200">
              <a:buSzPct val="85000"/>
              <a:buFont typeface="Wingdings" panose="05000000000000000000" charset="0"/>
              <a:buChar char="l"/>
            </a:pPr>
            <a:endParaRPr lang="zh-CN" altLang="en-US" sz="2400" dirty="0">
              <a:solidFill>
                <a:schemeClr val="accent1">
                  <a:lumMod val="75000"/>
                </a:schemeClr>
              </a:solidFill>
              <a:latin typeface="华光隶书_CNKI" panose="02000500000000000000" charset="-122"/>
              <a:ea typeface="华光隶书_CNKI" panose="02000500000000000000" charset="-122"/>
            </a:endParaRPr>
          </a:p>
          <a:p>
            <a:pPr marL="457200" indent="-457200">
              <a:buSzPct val="85000"/>
              <a:buFont typeface="Wingdings" panose="05000000000000000000" charset="0"/>
              <a:buChar char="l"/>
            </a:pPr>
            <a:endParaRPr lang="zh-CN" altLang="en-US" sz="2400" dirty="0">
              <a:solidFill>
                <a:schemeClr val="accent1">
                  <a:lumMod val="75000"/>
                </a:schemeClr>
              </a:solidFill>
              <a:latin typeface="华光隶书_CNKI" panose="02000500000000000000" charset="-122"/>
              <a:ea typeface="华光隶书_CNKI" panose="02000500000000000000" charset="-122"/>
            </a:endParaRPr>
          </a:p>
          <a:p>
            <a:pPr marL="457200" indent="-457200">
              <a:buSzPct val="85000"/>
              <a:buFont typeface="Wingdings" panose="05000000000000000000" charset="0"/>
              <a:buChar char="l"/>
            </a:pPr>
            <a:endParaRPr lang="zh-CN" altLang="en-US" sz="2400" dirty="0">
              <a:solidFill>
                <a:schemeClr val="accent1">
                  <a:lumMod val="75000"/>
                </a:schemeClr>
              </a:solidFill>
              <a:latin typeface="华光隶书_CNKI" panose="02000500000000000000" charset="-122"/>
              <a:ea typeface="华光隶书_CNKI" panose="02000500000000000000" charset="-122"/>
            </a:endParaRPr>
          </a:p>
          <a:p>
            <a:pPr marL="457200" indent="-457200">
              <a:buSzPct val="85000"/>
              <a:buFont typeface="Wingdings" panose="05000000000000000000" charset="0"/>
              <a:buChar char="l"/>
            </a:pPr>
            <a:endParaRPr lang="zh-CN" altLang="en-US" sz="2400" dirty="0">
              <a:solidFill>
                <a:schemeClr val="accent1">
                  <a:lumMod val="75000"/>
                </a:schemeClr>
              </a:solidFill>
              <a:latin typeface="华光隶书_CNKI" panose="02000500000000000000" charset="-122"/>
              <a:ea typeface="华光隶书_CNKI" panose="02000500000000000000" charset="-122"/>
            </a:endParaRPr>
          </a:p>
          <a:p>
            <a:pPr marL="457200" indent="-457200">
              <a:buSzPct val="85000"/>
              <a:buFont typeface="Wingdings" panose="05000000000000000000" charset="0"/>
              <a:buChar char="l"/>
            </a:pPr>
            <a:endParaRPr lang="zh-CN" altLang="en-US" sz="2400" dirty="0">
              <a:solidFill>
                <a:schemeClr val="accent1">
                  <a:lumMod val="75000"/>
                </a:schemeClr>
              </a:solidFill>
              <a:latin typeface="华光隶书_CNKI" panose="02000500000000000000" charset="-122"/>
              <a:ea typeface="华光隶书_CNKI" panose="02000500000000000000" charset="-122"/>
            </a:endParaRPr>
          </a:p>
          <a:p>
            <a:pPr marL="457200" indent="-457200">
              <a:buSzPct val="85000"/>
              <a:buFont typeface="Wingdings" panose="05000000000000000000" charset="0"/>
              <a:buChar char="l"/>
            </a:pPr>
            <a:endParaRPr lang="zh-CN" altLang="en-US" sz="2400" dirty="0">
              <a:solidFill>
                <a:schemeClr val="accent1">
                  <a:lumMod val="75000"/>
                </a:schemeClr>
              </a:solidFill>
              <a:latin typeface="华光隶书_CNKI" panose="02000500000000000000" charset="-122"/>
              <a:ea typeface="华光隶书_CNKI" panose="02000500000000000000" charset="-122"/>
            </a:endParaRPr>
          </a:p>
          <a:p>
            <a:pPr marL="457200" indent="-457200">
              <a:buSzPct val="85000"/>
              <a:buFont typeface="Wingdings" panose="05000000000000000000" charset="0"/>
              <a:buChar char="l"/>
            </a:pPr>
            <a:endParaRPr lang="zh-CN" altLang="en-US" sz="2400" dirty="0">
              <a:solidFill>
                <a:schemeClr val="accent1">
                  <a:lumMod val="75000"/>
                </a:schemeClr>
              </a:solidFill>
              <a:latin typeface="华光隶书_CNKI" panose="02000500000000000000" charset="-122"/>
              <a:ea typeface="华光隶书_CNKI" panose="02000500000000000000" charset="-122"/>
            </a:endParaRPr>
          </a:p>
          <a:p>
            <a:pPr marL="457200" indent="-457200">
              <a:buSzPct val="85000"/>
              <a:buFont typeface="Wingdings" panose="05000000000000000000" charset="0"/>
              <a:buChar char="l"/>
            </a:pPr>
            <a:endParaRPr lang="zh-CN" altLang="en-US" sz="2400" dirty="0">
              <a:solidFill>
                <a:schemeClr val="accent1">
                  <a:lumMod val="75000"/>
                </a:schemeClr>
              </a:solidFill>
              <a:latin typeface="华光隶书_CNKI" panose="02000500000000000000" charset="-122"/>
              <a:ea typeface="华光隶书_CNKI" panose="02000500000000000000" charset="-122"/>
            </a:endParaRPr>
          </a:p>
          <a:p>
            <a:pPr marL="457200" indent="-457200">
              <a:buSzPct val="85000"/>
              <a:buFont typeface="Wingdings" panose="05000000000000000000" charset="0"/>
              <a:buChar char="l"/>
            </a:pPr>
            <a:r>
              <a:rPr lang="zh-CN" altLang="en-US" sz="2400" dirty="0">
                <a:solidFill>
                  <a:schemeClr val="accent1">
                    <a:lumMod val="75000"/>
                  </a:schemeClr>
                </a:solidFill>
                <a:latin typeface="华光隶书_CNKI" panose="02000500000000000000" charset="-122"/>
                <a:ea typeface="华光隶书_CNKI" panose="02000500000000000000" charset="-122"/>
                <a:sym typeface="+mn-ea"/>
              </a:rPr>
              <a:t>机器学习是人工智能核心，使计算机具有智能的根本途径。</a:t>
            </a:r>
            <a:endParaRPr lang="zh-CN" altLang="en-US" sz="2400" dirty="0">
              <a:solidFill>
                <a:schemeClr val="accent1">
                  <a:lumMod val="75000"/>
                </a:schemeClr>
              </a:solidFill>
              <a:latin typeface="华光隶书_CNKI" panose="02000500000000000000" charset="-122"/>
              <a:ea typeface="华光隶书_CNKI" panose="02000500000000000000" charset="-122"/>
            </a:endParaRPr>
          </a:p>
        </p:txBody>
      </p:sp>
      <p:sp>
        <p:nvSpPr>
          <p:cNvPr id="18442" name="标题 13"/>
          <p:cNvSpPr>
            <a:spLocks noGrp="1"/>
          </p:cNvSpPr>
          <p:nvPr/>
        </p:nvSpPr>
        <p:spPr>
          <a:xfrm>
            <a:off x="142875" y="153988"/>
            <a:ext cx="8316913" cy="431800"/>
          </a:xfrm>
          <a:prstGeom prst="rect">
            <a:avLst/>
          </a:prstGeom>
          <a:noFill/>
          <a:ln w="9525">
            <a:noFill/>
          </a:ln>
        </p:spPr>
        <p:txBody>
          <a:bodyPr vert="horz" wrap="square" lIns="91440" tIns="45720" rIns="91440" bIns="45720" anchor="ctr" anchorCtr="0"/>
          <a:lst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5pPr>
            <a:lvl6pPr marL="457200"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9pPr>
          </a:lstStyle>
          <a:p>
            <a:pPr algn="l"/>
            <a:r>
              <a:rPr lang="zh-CN" altLang="en-US" sz="3200">
                <a:solidFill>
                  <a:schemeClr val="tx2">
                    <a:satMod val="130000"/>
                  </a:schemeClr>
                </a:solidFill>
                <a:effectLst>
                  <a:outerShdw blurRad="50000" dist="30000" dir="5400000" algn="tl" rotWithShape="0">
                    <a:srgbClr val="000000">
                      <a:alpha val="30000"/>
                    </a:srgbClr>
                  </a:outerShdw>
                </a:effectLst>
              </a:rPr>
              <a:t>机器学习概念</a:t>
            </a:r>
            <a:endParaRPr lang="zh-CN" altLang="en-US" sz="3200">
              <a:solidFill>
                <a:schemeClr val="tx2">
                  <a:satMod val="130000"/>
                </a:schemeClr>
              </a:solidFill>
              <a:effectLst>
                <a:outerShdw blurRad="50000" dist="30000" dir="5400000" algn="tl" rotWithShape="0">
                  <a:srgbClr val="000000">
                    <a:alpha val="30000"/>
                  </a:srgbClr>
                </a:outerShdw>
              </a:effectLst>
            </a:endParaRPr>
          </a:p>
        </p:txBody>
      </p:sp>
      <p:pic>
        <p:nvPicPr>
          <p:cNvPr id="2" name="图片 -2147482623"/>
          <p:cNvPicPr>
            <a:picLocks noChangeAspect="1"/>
          </p:cNvPicPr>
          <p:nvPr/>
        </p:nvPicPr>
        <p:blipFill>
          <a:blip r:embed="rId1"/>
          <a:stretch>
            <a:fillRect/>
          </a:stretch>
        </p:blipFill>
        <p:spPr>
          <a:xfrm>
            <a:off x="947420" y="3501390"/>
            <a:ext cx="7249160" cy="2715895"/>
          </a:xfrm>
          <a:prstGeom prst="rect">
            <a:avLst/>
          </a:prstGeom>
          <a:noFill/>
          <a:ln w="9525">
            <a:solidFill>
              <a:schemeClr val="accent6"/>
            </a:solid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3215" y="836930"/>
            <a:ext cx="8225155" cy="1938020"/>
          </a:xfrm>
          <a:prstGeom prst="rect">
            <a:avLst/>
          </a:prstGeom>
          <a:noFill/>
        </p:spPr>
        <p:txBody>
          <a:bodyPr wrap="square" rtlCol="0">
            <a:spAutoFit/>
          </a:bodyPr>
          <a:lstStyle/>
          <a:p>
            <a:pPr marL="457200" indent="-457200">
              <a:buSzPct val="85000"/>
              <a:buFont typeface="Wingdings" panose="05000000000000000000" charset="0"/>
              <a:buChar char="l"/>
            </a:pPr>
            <a:r>
              <a:rPr lang="zh-CN" altLang="en-US" sz="2400" dirty="0">
                <a:solidFill>
                  <a:schemeClr val="accent1">
                    <a:lumMod val="75000"/>
                  </a:schemeClr>
                </a:solidFill>
                <a:latin typeface="华光隶书_CNKI" panose="02000500000000000000" charset="-122"/>
                <a:ea typeface="华光隶书_CNKI" panose="02000500000000000000" charset="-122"/>
                <a:sym typeface="+mn-ea"/>
              </a:rPr>
              <a:t>机器学习是一种从数据当中发现复杂规律，并利用规律对未来时刻、未知状况进行预测和判定的方法，是当下被认为最有可能实现人工智能的方法。机器学习理论主要是设计和分析一些让计算机可以自动“学习”的算法。</a:t>
            </a:r>
            <a:endParaRPr lang="zh-CN" altLang="en-US" sz="2400" dirty="0">
              <a:solidFill>
                <a:schemeClr val="accent1">
                  <a:lumMod val="75000"/>
                </a:schemeClr>
              </a:solidFill>
              <a:latin typeface="华光隶书_CNKI" panose="02000500000000000000" charset="-122"/>
              <a:ea typeface="华光隶书_CNKI" panose="02000500000000000000" charset="-122"/>
              <a:sym typeface="+mn-ea"/>
            </a:endParaRPr>
          </a:p>
          <a:p>
            <a:pPr marL="457200" indent="-457200">
              <a:buSzPct val="85000"/>
              <a:buFont typeface="Wingdings" panose="05000000000000000000" charset="0"/>
              <a:buChar char="l"/>
            </a:pPr>
            <a:r>
              <a:rPr lang="zh-CN" altLang="en-US" sz="2400" dirty="0">
                <a:solidFill>
                  <a:schemeClr val="accent1">
                    <a:lumMod val="75000"/>
                  </a:schemeClr>
                </a:solidFill>
                <a:latin typeface="华光隶书_CNKI" panose="02000500000000000000" charset="-122"/>
                <a:ea typeface="华光隶书_CNKI" panose="02000500000000000000" charset="-122"/>
              </a:rPr>
              <a:t>机器学习与人脑学习比较</a:t>
            </a:r>
            <a:endParaRPr lang="en-US" altLang="zh-CN" sz="2400" dirty="0">
              <a:solidFill>
                <a:schemeClr val="accent1">
                  <a:lumMod val="75000"/>
                </a:schemeClr>
              </a:solidFill>
              <a:latin typeface="华光隶书_CNKI" panose="02000500000000000000" charset="-122"/>
              <a:ea typeface="华光隶书_CNKI" panose="02000500000000000000" charset="-122"/>
            </a:endParaRPr>
          </a:p>
        </p:txBody>
      </p:sp>
      <p:sp>
        <p:nvSpPr>
          <p:cNvPr id="18442" name="标题 13"/>
          <p:cNvSpPr>
            <a:spLocks noGrp="1"/>
          </p:cNvSpPr>
          <p:nvPr/>
        </p:nvSpPr>
        <p:spPr>
          <a:xfrm>
            <a:off x="142875" y="153988"/>
            <a:ext cx="8316913" cy="431800"/>
          </a:xfrm>
          <a:prstGeom prst="rect">
            <a:avLst/>
          </a:prstGeom>
          <a:noFill/>
          <a:ln w="9525">
            <a:noFill/>
          </a:ln>
        </p:spPr>
        <p:txBody>
          <a:bodyPr vert="horz" wrap="square" lIns="91440" tIns="45720" rIns="91440" bIns="45720" anchor="ctr" anchorCtr="0"/>
          <a:lst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5pPr>
            <a:lvl6pPr marL="457200"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9pPr>
          </a:lstStyle>
          <a:p>
            <a:pPr algn="l"/>
            <a:r>
              <a:rPr lang="zh-CN" altLang="en-US" sz="3200">
                <a:solidFill>
                  <a:schemeClr val="tx2">
                    <a:satMod val="130000"/>
                  </a:schemeClr>
                </a:solidFill>
                <a:effectLst>
                  <a:outerShdw blurRad="50000" dist="30000" dir="5400000" algn="tl" rotWithShape="0">
                    <a:srgbClr val="000000">
                      <a:alpha val="30000"/>
                    </a:srgbClr>
                  </a:outerShdw>
                </a:effectLst>
              </a:rPr>
              <a:t>机器学习概念</a:t>
            </a:r>
            <a:endParaRPr lang="zh-CN" altLang="en-US" sz="3200">
              <a:solidFill>
                <a:schemeClr val="tx2">
                  <a:satMod val="130000"/>
                </a:schemeClr>
              </a:solidFill>
              <a:effectLst>
                <a:outerShdw blurRad="50000" dist="30000" dir="5400000" algn="tl" rotWithShape="0">
                  <a:srgbClr val="000000">
                    <a:alpha val="30000"/>
                  </a:srgbClr>
                </a:outerShdw>
              </a:effectLst>
            </a:endParaRPr>
          </a:p>
        </p:txBody>
      </p:sp>
      <p:sp>
        <p:nvSpPr>
          <p:cNvPr id="11" name="内容占位符 10"/>
          <p:cNvSpPr>
            <a:spLocks noGrp="1"/>
          </p:cNvSpPr>
          <p:nvPr>
            <p:ph idx="1"/>
          </p:nvPr>
        </p:nvSpPr>
        <p:spPr>
          <a:xfrm>
            <a:off x="683260" y="2774950"/>
            <a:ext cx="8158480" cy="2247265"/>
          </a:xfrm>
        </p:spPr>
        <p:txBody>
          <a:bodyPr/>
          <a:p>
            <a:pPr>
              <a:lnSpc>
                <a:spcPct val="150000"/>
              </a:lnSpc>
              <a:buFont typeface="Wingdings" panose="05000000000000000000" charset="0"/>
              <a:buChar char="l"/>
            </a:pPr>
            <a:r>
              <a:rPr lang="zh-CN" altLang="en-US" sz="2000">
                <a:latin typeface="+mn-ea"/>
                <a:cs typeface="+mn-ea"/>
              </a:rPr>
              <a:t>人脑：总结经验</a:t>
            </a:r>
            <a:r>
              <a:rPr lang="en-US" altLang="zh-CN" sz="2000">
                <a:latin typeface="+mn-ea"/>
                <a:cs typeface="+mn-ea"/>
              </a:rPr>
              <a:t>	        </a:t>
            </a:r>
            <a:r>
              <a:rPr lang="zh-CN" altLang="en-US" sz="2000">
                <a:latin typeface="+mn-ea"/>
                <a:cs typeface="+mn-ea"/>
              </a:rPr>
              <a:t>发现规律           </a:t>
            </a:r>
            <a:r>
              <a:rPr lang="en-US" altLang="zh-CN" sz="2000">
                <a:latin typeface="+mn-ea"/>
                <a:cs typeface="+mn-ea"/>
              </a:rPr>
              <a:t>    </a:t>
            </a:r>
            <a:r>
              <a:rPr lang="zh-CN" altLang="en-US" sz="2000">
                <a:latin typeface="+mn-ea"/>
                <a:cs typeface="+mn-ea"/>
              </a:rPr>
              <a:t>预测未来</a:t>
            </a:r>
            <a:endParaRPr lang="zh-CN" altLang="en-US" sz="2000">
              <a:latin typeface="+mn-ea"/>
              <a:cs typeface="+mn-ea"/>
            </a:endParaRPr>
          </a:p>
          <a:p>
            <a:pPr>
              <a:lnSpc>
                <a:spcPct val="150000"/>
              </a:lnSpc>
              <a:buFont typeface="Wingdings" panose="05000000000000000000" charset="0"/>
              <a:buChar char="l"/>
            </a:pPr>
            <a:r>
              <a:rPr lang="zh-CN" altLang="en-US" sz="2000">
                <a:latin typeface="+mn-ea"/>
                <a:cs typeface="+mn-ea"/>
              </a:rPr>
              <a:t>电脑：训练数据           </a:t>
            </a:r>
            <a:r>
              <a:rPr lang="en-US" altLang="zh-CN" sz="2000">
                <a:latin typeface="+mn-ea"/>
                <a:cs typeface="+mn-ea"/>
              </a:rPr>
              <a:t>     </a:t>
            </a:r>
            <a:r>
              <a:rPr lang="zh-CN" altLang="en-US" sz="2000">
                <a:latin typeface="+mn-ea"/>
                <a:cs typeface="+mn-ea"/>
              </a:rPr>
              <a:t>建立模型           </a:t>
            </a:r>
            <a:r>
              <a:rPr lang="en-US" altLang="zh-CN" sz="2000">
                <a:latin typeface="+mn-ea"/>
                <a:cs typeface="+mn-ea"/>
              </a:rPr>
              <a:t>   </a:t>
            </a:r>
            <a:r>
              <a:rPr lang="zh-CN" altLang="en-US" sz="2000">
                <a:latin typeface="+mn-ea"/>
                <a:cs typeface="+mn-ea"/>
              </a:rPr>
              <a:t>预测未知属性</a:t>
            </a:r>
            <a:endParaRPr lang="zh-CN" altLang="en-US" sz="2000">
              <a:latin typeface="+mn-ea"/>
              <a:cs typeface="+mn-ea"/>
            </a:endParaRPr>
          </a:p>
        </p:txBody>
      </p:sp>
      <p:cxnSp>
        <p:nvCxnSpPr>
          <p:cNvPr id="12" name="直接箭头连接符 11"/>
          <p:cNvCxnSpPr/>
          <p:nvPr/>
        </p:nvCxnSpPr>
        <p:spPr>
          <a:xfrm>
            <a:off x="3059430" y="3141345"/>
            <a:ext cx="1008380" cy="0"/>
          </a:xfrm>
          <a:prstGeom prst="straightConnector1">
            <a:avLst/>
          </a:prstGeom>
          <a:ln w="539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5292090" y="3140710"/>
            <a:ext cx="992505" cy="13335"/>
          </a:xfrm>
          <a:prstGeom prst="straightConnector1">
            <a:avLst/>
          </a:prstGeom>
          <a:ln w="539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3059430" y="3645535"/>
            <a:ext cx="992505" cy="13335"/>
          </a:xfrm>
          <a:prstGeom prst="straightConnector1">
            <a:avLst/>
          </a:prstGeom>
          <a:ln w="539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5292090" y="3632200"/>
            <a:ext cx="992505" cy="13335"/>
          </a:xfrm>
          <a:prstGeom prst="straightConnector1">
            <a:avLst/>
          </a:prstGeom>
          <a:ln w="539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pic>
        <p:nvPicPr>
          <p:cNvPr id="16" name="图片 38" descr="IMG_256"/>
          <p:cNvPicPr>
            <a:picLocks noChangeAspect="1"/>
          </p:cNvPicPr>
          <p:nvPr/>
        </p:nvPicPr>
        <p:blipFill>
          <a:blip r:embed="rId1"/>
          <a:stretch>
            <a:fillRect/>
          </a:stretch>
        </p:blipFill>
        <p:spPr>
          <a:xfrm>
            <a:off x="1381125" y="3860800"/>
            <a:ext cx="6109970" cy="29432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 calcmode="lin" valueType="num">
                                      <p:cBhvr additive="base">
                                        <p:cTn id="13"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xEl>
                                              <p:pRg st="1" end="1"/>
                                            </p:txEl>
                                          </p:spTgt>
                                        </p:tgtEl>
                                        <p:attrNameLst>
                                          <p:attrName>style.visibility</p:attrName>
                                        </p:attrNameLst>
                                      </p:cBhvr>
                                      <p:to>
                                        <p:strVal val="visible"/>
                                      </p:to>
                                    </p:set>
                                    <p:anim calcmode="lin" valueType="num">
                                      <p:cBhvr additive="base">
                                        <p:cTn id="19"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1" end="1"/>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1" grpId="0" build="p"/>
      <p:bldP spid="11" grpI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7845" y="981075"/>
            <a:ext cx="7791450" cy="5554980"/>
          </a:xfrm>
        </p:spPr>
        <p:txBody>
          <a:bodyPr>
            <a:normAutofit lnSpcReduction="20000"/>
          </a:bodyPr>
          <a:lstStyle/>
          <a:p>
            <a:pPr marL="457200" indent="-457200" algn="l" defTabSz="914400">
              <a:buClrTx/>
              <a:buFont typeface="Wingdings" panose="05000000000000000000" charset="0"/>
              <a:buChar char="l"/>
            </a:pPr>
            <a:r>
              <a:rPr lang="zh-CN" altLang="en-US" sz="2400" dirty="0">
                <a:solidFill>
                  <a:schemeClr val="accent1">
                    <a:lumMod val="75000"/>
                  </a:schemeClr>
                </a:solidFill>
                <a:latin typeface="华光隶书_CNKI" panose="02000500000000000000" charset="-122"/>
                <a:ea typeface="华光隶书_CNKI" panose="02000500000000000000" charset="-122"/>
              </a:rPr>
              <a:t>数据集（Dataset）：数据是进行机器学习的基础，所有数据的集合称为数据集。</a:t>
            </a:r>
            <a:endParaRPr lang="zh-CN" altLang="en-US" sz="2400" dirty="0">
              <a:solidFill>
                <a:schemeClr val="accent1">
                  <a:lumMod val="75000"/>
                </a:schemeClr>
              </a:solidFill>
              <a:latin typeface="华光隶书_CNKI" panose="02000500000000000000" charset="-122"/>
              <a:ea typeface="华光隶书_CNKI" panose="02000500000000000000" charset="-122"/>
            </a:endParaRPr>
          </a:p>
          <a:p>
            <a:pPr marL="457200" indent="-457200" algn="l" defTabSz="914400">
              <a:buClrTx/>
              <a:buFont typeface="Wingdings" panose="05000000000000000000" charset="0"/>
              <a:buChar char="l"/>
            </a:pPr>
            <a:endParaRPr lang="zh-CN" altLang="en-US" sz="2400" dirty="0">
              <a:solidFill>
                <a:schemeClr val="accent1">
                  <a:lumMod val="75000"/>
                </a:schemeClr>
              </a:solidFill>
              <a:latin typeface="华光隶书_CNKI" panose="02000500000000000000" charset="-122"/>
              <a:ea typeface="华光隶书_CNKI" panose="02000500000000000000" charset="-122"/>
            </a:endParaRPr>
          </a:p>
          <a:p>
            <a:pPr marL="457200" indent="-457200" algn="l" defTabSz="914400">
              <a:buClrTx/>
              <a:buFont typeface="Wingdings" panose="05000000000000000000" charset="0"/>
              <a:buChar char="l"/>
            </a:pPr>
            <a:r>
              <a:rPr lang="zh-CN" altLang="en-US" sz="2400" dirty="0">
                <a:solidFill>
                  <a:schemeClr val="accent1">
                    <a:lumMod val="75000"/>
                  </a:schemeClr>
                </a:solidFill>
                <a:latin typeface="华光隶书_CNKI" panose="02000500000000000000" charset="-122"/>
                <a:ea typeface="华光隶书_CNKI" panose="02000500000000000000" charset="-122"/>
              </a:rPr>
              <a:t>样本（Sample）：数据集中每条记录是关于一个事件或对象的描述，称为样本。</a:t>
            </a:r>
            <a:endParaRPr lang="zh-CN" altLang="en-US" sz="2400" dirty="0">
              <a:solidFill>
                <a:schemeClr val="accent1">
                  <a:lumMod val="75000"/>
                </a:schemeClr>
              </a:solidFill>
              <a:latin typeface="华光隶书_CNKI" panose="02000500000000000000" charset="-122"/>
              <a:ea typeface="华光隶书_CNKI" panose="02000500000000000000" charset="-122"/>
            </a:endParaRPr>
          </a:p>
          <a:p>
            <a:pPr marL="457200" indent="-457200" algn="l" defTabSz="914400">
              <a:buClrTx/>
              <a:buFont typeface="Wingdings" panose="05000000000000000000" charset="0"/>
              <a:buChar char="l"/>
            </a:pPr>
            <a:endParaRPr lang="zh-CN" altLang="en-US" sz="2400" dirty="0">
              <a:solidFill>
                <a:schemeClr val="accent1">
                  <a:lumMod val="75000"/>
                </a:schemeClr>
              </a:solidFill>
              <a:latin typeface="华光隶书_CNKI" panose="02000500000000000000" charset="-122"/>
              <a:ea typeface="华光隶书_CNKI" panose="02000500000000000000" charset="-122"/>
            </a:endParaRPr>
          </a:p>
          <a:p>
            <a:pPr marL="457200" indent="-457200" algn="l" defTabSz="914400">
              <a:buClrTx/>
              <a:buFont typeface="Wingdings" panose="05000000000000000000" charset="0"/>
              <a:buChar char="l"/>
            </a:pPr>
            <a:r>
              <a:rPr lang="zh-CN" altLang="en-US" sz="2400" dirty="0">
                <a:solidFill>
                  <a:schemeClr val="accent1">
                    <a:lumMod val="75000"/>
                  </a:schemeClr>
                </a:solidFill>
                <a:latin typeface="华光隶书_CNKI" panose="02000500000000000000" charset="-122"/>
                <a:ea typeface="华光隶书_CNKI" panose="02000500000000000000" charset="-122"/>
              </a:rPr>
              <a:t>属性（Attribute）或特征（Feature）：每个样本在某方面的表现或性质。</a:t>
            </a:r>
            <a:endParaRPr lang="zh-CN" altLang="en-US" sz="2400" dirty="0">
              <a:solidFill>
                <a:schemeClr val="accent1">
                  <a:lumMod val="75000"/>
                </a:schemeClr>
              </a:solidFill>
              <a:latin typeface="华光隶书_CNKI" panose="02000500000000000000" charset="-122"/>
              <a:ea typeface="华光隶书_CNKI" panose="02000500000000000000" charset="-122"/>
            </a:endParaRPr>
          </a:p>
          <a:p>
            <a:pPr marL="457200" indent="-457200" algn="l" defTabSz="914400">
              <a:buClrTx/>
              <a:buFont typeface="Wingdings" panose="05000000000000000000" charset="0"/>
              <a:buChar char="l"/>
            </a:pPr>
            <a:endParaRPr lang="zh-CN" altLang="en-US" sz="2400" dirty="0">
              <a:solidFill>
                <a:schemeClr val="accent1">
                  <a:lumMod val="75000"/>
                </a:schemeClr>
              </a:solidFill>
              <a:latin typeface="华光隶书_CNKI" panose="02000500000000000000" charset="-122"/>
              <a:ea typeface="华光隶书_CNKI" panose="02000500000000000000" charset="-122"/>
            </a:endParaRPr>
          </a:p>
          <a:p>
            <a:pPr marL="457200" indent="-457200" algn="l" defTabSz="914400">
              <a:buClrTx/>
              <a:buFont typeface="Wingdings" panose="05000000000000000000" charset="0"/>
              <a:buChar char="l"/>
            </a:pPr>
            <a:r>
              <a:rPr lang="zh-CN" altLang="en-US" sz="2400" dirty="0">
                <a:solidFill>
                  <a:schemeClr val="accent1">
                    <a:lumMod val="75000"/>
                  </a:schemeClr>
                </a:solidFill>
                <a:latin typeface="华光隶书_CNKI" panose="02000500000000000000" charset="-122"/>
                <a:ea typeface="华光隶书_CNKI" panose="02000500000000000000" charset="-122"/>
              </a:rPr>
              <a:t>特征向量（Feature Vector）：每个样本的特征对应的特征空间中的一个坐标向量。</a:t>
            </a:r>
            <a:endParaRPr lang="zh-CN" altLang="en-US" sz="2400" dirty="0">
              <a:solidFill>
                <a:schemeClr val="accent1">
                  <a:lumMod val="75000"/>
                </a:schemeClr>
              </a:solidFill>
              <a:latin typeface="华光隶书_CNKI" panose="02000500000000000000" charset="-122"/>
              <a:ea typeface="华光隶书_CNKI" panose="02000500000000000000" charset="-122"/>
            </a:endParaRPr>
          </a:p>
          <a:p>
            <a:pPr marL="457200" indent="-457200" algn="l" defTabSz="914400">
              <a:buClrTx/>
              <a:buFont typeface="Wingdings" panose="05000000000000000000" charset="0"/>
              <a:buChar char="l"/>
            </a:pPr>
            <a:endParaRPr lang="zh-CN" altLang="en-US" sz="2400" dirty="0">
              <a:solidFill>
                <a:schemeClr val="accent1">
                  <a:lumMod val="75000"/>
                </a:schemeClr>
              </a:solidFill>
              <a:latin typeface="华光隶书_CNKI" panose="02000500000000000000" charset="-122"/>
              <a:ea typeface="华光隶书_CNKI" panose="02000500000000000000" charset="-122"/>
            </a:endParaRPr>
          </a:p>
          <a:p>
            <a:pPr marL="457200" indent="-457200" algn="l" defTabSz="914400">
              <a:buClrTx/>
              <a:buFont typeface="Wingdings" panose="05000000000000000000" charset="0"/>
              <a:buChar char="l"/>
            </a:pPr>
            <a:r>
              <a:rPr lang="zh-CN" altLang="en-US" sz="2400" dirty="0">
                <a:solidFill>
                  <a:schemeClr val="accent1">
                    <a:lumMod val="75000"/>
                  </a:schemeClr>
                </a:solidFill>
                <a:latin typeface="华光隶书_CNKI" panose="02000500000000000000" charset="-122"/>
                <a:ea typeface="华光隶书_CNKI" panose="02000500000000000000" charset="-122"/>
                <a:sym typeface="+mn-ea"/>
              </a:rPr>
              <a:t>学习（Learning）或者训练（Training）：从数据中学得模型的过程，这个过程通过执行某个学习算法来完成。</a:t>
            </a:r>
            <a:endParaRPr lang="zh-CN" altLang="en-US" sz="2400" dirty="0">
              <a:solidFill>
                <a:schemeClr val="accent1">
                  <a:lumMod val="75000"/>
                </a:schemeClr>
              </a:solidFill>
              <a:latin typeface="华光隶书_CNKI" panose="02000500000000000000" charset="-122"/>
              <a:ea typeface="华光隶书_CNKI" panose="02000500000000000000" charset="-122"/>
            </a:endParaRPr>
          </a:p>
          <a:p>
            <a:pPr marL="457200" indent="-457200" algn="l" defTabSz="914400">
              <a:buClrTx/>
              <a:buFont typeface="Wingdings" panose="05000000000000000000" charset="0"/>
              <a:buChar char="l"/>
            </a:pPr>
            <a:endParaRPr lang="zh-CN" altLang="en-US" sz="2400" dirty="0">
              <a:solidFill>
                <a:schemeClr val="accent1">
                  <a:lumMod val="75000"/>
                </a:schemeClr>
              </a:solidFill>
              <a:latin typeface="华光隶书_CNKI" panose="02000500000000000000" charset="-122"/>
              <a:ea typeface="华光隶书_CNKI" panose="02000500000000000000" charset="-122"/>
            </a:endParaRPr>
          </a:p>
        </p:txBody>
      </p:sp>
      <p:sp>
        <p:nvSpPr>
          <p:cNvPr id="4" name="标题 1"/>
          <p:cNvSpPr>
            <a:spLocks noGrp="1"/>
          </p:cNvSpPr>
          <p:nvPr/>
        </p:nvSpPr>
        <p:spPr>
          <a:xfrm>
            <a:off x="107950" y="-98425"/>
            <a:ext cx="6637020" cy="959485"/>
          </a:xfrm>
          <a:prstGeom prst="rect">
            <a:avLst/>
          </a:prstGeom>
        </p:spPr>
        <p:txBody>
          <a:bodyPr anchor="ctr">
            <a:norm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lstStyle>
          <a:p>
            <a:r>
              <a:rPr lang="zh-CN" altLang="en-US" sz="3200"/>
              <a:t>基本的机器学习术语</a:t>
            </a:r>
            <a:endParaRPr lang="zh-CN" altLang="en-US" sz="32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750" y="621665"/>
            <a:ext cx="8145780" cy="5948680"/>
          </a:xfrm>
        </p:spPr>
        <p:txBody>
          <a:bodyPr>
            <a:normAutofit lnSpcReduction="10000"/>
          </a:bodyPr>
          <a:lstStyle/>
          <a:p>
            <a:pPr marL="457200" indent="-457200" algn="l" defTabSz="914400">
              <a:buClrTx/>
              <a:buFont typeface="Wingdings" panose="05000000000000000000" charset="0"/>
              <a:buChar char="l"/>
            </a:pPr>
            <a:endParaRPr lang="zh-CN" altLang="en-US" sz="2400" dirty="0">
              <a:solidFill>
                <a:schemeClr val="accent1">
                  <a:lumMod val="75000"/>
                </a:schemeClr>
              </a:solidFill>
              <a:latin typeface="华光隶书_CNKI" panose="02000500000000000000" charset="-122"/>
              <a:ea typeface="华光隶书_CNKI" panose="02000500000000000000" charset="-122"/>
            </a:endParaRPr>
          </a:p>
          <a:p>
            <a:pPr marL="457200" indent="-457200" algn="l" defTabSz="914400">
              <a:buClrTx/>
              <a:buFont typeface="Wingdings" panose="05000000000000000000" charset="0"/>
              <a:buChar char="l"/>
            </a:pPr>
            <a:r>
              <a:rPr lang="zh-CN" altLang="en-US" sz="2400" dirty="0">
                <a:solidFill>
                  <a:schemeClr val="accent1">
                    <a:lumMod val="75000"/>
                  </a:schemeClr>
                </a:solidFill>
                <a:latin typeface="华光隶书_CNKI" panose="02000500000000000000" charset="-122"/>
                <a:ea typeface="华光隶书_CNKI" panose="02000500000000000000" charset="-122"/>
              </a:rPr>
              <a:t>训练数据（Training Data）：训练过程中使用的数据。</a:t>
            </a:r>
            <a:endParaRPr lang="zh-CN" altLang="en-US" sz="2400" dirty="0">
              <a:solidFill>
                <a:schemeClr val="accent1">
                  <a:lumMod val="75000"/>
                </a:schemeClr>
              </a:solidFill>
              <a:latin typeface="华光隶书_CNKI" panose="02000500000000000000" charset="-122"/>
              <a:ea typeface="华光隶书_CNKI" panose="02000500000000000000" charset="-122"/>
            </a:endParaRPr>
          </a:p>
          <a:p>
            <a:pPr marL="457200" indent="-457200" algn="l" defTabSz="914400">
              <a:buClrTx/>
              <a:buFont typeface="Wingdings" panose="05000000000000000000" charset="0"/>
              <a:buChar char="l"/>
            </a:pPr>
            <a:endParaRPr lang="zh-CN" altLang="en-US" sz="2400" dirty="0">
              <a:solidFill>
                <a:schemeClr val="accent1">
                  <a:lumMod val="75000"/>
                </a:schemeClr>
              </a:solidFill>
              <a:latin typeface="华光隶书_CNKI" panose="02000500000000000000" charset="-122"/>
              <a:ea typeface="华光隶书_CNKI" panose="02000500000000000000" charset="-122"/>
            </a:endParaRPr>
          </a:p>
          <a:p>
            <a:pPr marL="457200" indent="-457200" algn="l" defTabSz="914400">
              <a:buClrTx/>
              <a:buFont typeface="Wingdings" panose="05000000000000000000" charset="0"/>
              <a:buChar char="l"/>
            </a:pPr>
            <a:r>
              <a:rPr lang="zh-CN" altLang="en-US" sz="2400" dirty="0">
                <a:solidFill>
                  <a:schemeClr val="accent1">
                    <a:lumMod val="75000"/>
                  </a:schemeClr>
                </a:solidFill>
                <a:latin typeface="华光隶书_CNKI" panose="02000500000000000000" charset="-122"/>
                <a:ea typeface="华光隶书_CNKI" panose="02000500000000000000" charset="-122"/>
              </a:rPr>
              <a:t>训练样本（Training Sample）：训练数据的每个样本。</a:t>
            </a:r>
            <a:endParaRPr lang="zh-CN" altLang="en-US" sz="2400" dirty="0">
              <a:solidFill>
                <a:schemeClr val="accent1">
                  <a:lumMod val="75000"/>
                </a:schemeClr>
              </a:solidFill>
              <a:latin typeface="华光隶书_CNKI" panose="02000500000000000000" charset="-122"/>
              <a:ea typeface="华光隶书_CNKI" panose="02000500000000000000" charset="-122"/>
            </a:endParaRPr>
          </a:p>
          <a:p>
            <a:pPr marL="457200" indent="-457200" algn="l" defTabSz="914400">
              <a:buClrTx/>
              <a:buFont typeface="Wingdings" panose="05000000000000000000" charset="0"/>
              <a:buChar char="l"/>
            </a:pPr>
            <a:endParaRPr lang="zh-CN" altLang="en-US" sz="2400" dirty="0">
              <a:solidFill>
                <a:schemeClr val="accent1">
                  <a:lumMod val="75000"/>
                </a:schemeClr>
              </a:solidFill>
              <a:latin typeface="华光隶书_CNKI" panose="02000500000000000000" charset="-122"/>
              <a:ea typeface="华光隶书_CNKI" panose="02000500000000000000" charset="-122"/>
            </a:endParaRPr>
          </a:p>
          <a:p>
            <a:pPr marL="457200" indent="-457200" algn="l" defTabSz="914400">
              <a:buClrTx/>
              <a:buFont typeface="Wingdings" panose="05000000000000000000" charset="0"/>
              <a:buChar char="l"/>
            </a:pPr>
            <a:r>
              <a:rPr lang="zh-CN" altLang="en-US" sz="2400" dirty="0">
                <a:solidFill>
                  <a:schemeClr val="accent1">
                    <a:lumMod val="75000"/>
                  </a:schemeClr>
                </a:solidFill>
                <a:latin typeface="华光隶书_CNKI" panose="02000500000000000000" charset="-122"/>
                <a:ea typeface="华光隶书_CNKI" panose="02000500000000000000" charset="-122"/>
              </a:rPr>
              <a:t>训练集：训练样本组成的集合。</a:t>
            </a:r>
            <a:endParaRPr lang="zh-CN" altLang="en-US" sz="2400" dirty="0">
              <a:solidFill>
                <a:schemeClr val="accent1">
                  <a:lumMod val="75000"/>
                </a:schemeClr>
              </a:solidFill>
              <a:latin typeface="华光隶书_CNKI" panose="02000500000000000000" charset="-122"/>
              <a:ea typeface="华光隶书_CNKI" panose="02000500000000000000" charset="-122"/>
            </a:endParaRPr>
          </a:p>
          <a:p>
            <a:pPr marL="457200" indent="-457200" algn="l" defTabSz="914400">
              <a:buClrTx/>
              <a:buFont typeface="Wingdings" panose="05000000000000000000" charset="0"/>
              <a:buChar char="l"/>
            </a:pPr>
            <a:endParaRPr lang="zh-CN" altLang="en-US" sz="2400" dirty="0">
              <a:solidFill>
                <a:schemeClr val="accent1">
                  <a:lumMod val="75000"/>
                </a:schemeClr>
              </a:solidFill>
              <a:latin typeface="华光隶书_CNKI" panose="02000500000000000000" charset="-122"/>
              <a:ea typeface="华光隶书_CNKI" panose="02000500000000000000" charset="-122"/>
            </a:endParaRPr>
          </a:p>
          <a:p>
            <a:pPr marL="457200" indent="-457200" algn="l" defTabSz="914400">
              <a:buClrTx/>
              <a:buFont typeface="Wingdings" panose="05000000000000000000" charset="0"/>
              <a:buChar char="l"/>
            </a:pPr>
            <a:r>
              <a:rPr lang="zh-CN" altLang="en-US" sz="2400" dirty="0">
                <a:solidFill>
                  <a:schemeClr val="accent1">
                    <a:lumMod val="75000"/>
                  </a:schemeClr>
                </a:solidFill>
                <a:latin typeface="华光隶书_CNKI" panose="02000500000000000000" charset="-122"/>
                <a:ea typeface="华光隶书_CNKI" panose="02000500000000000000" charset="-122"/>
              </a:rPr>
              <a:t>标签（Label）：训练数据中可能会指出训练结果的信息。</a:t>
            </a:r>
            <a:endParaRPr lang="zh-CN" altLang="en-US" sz="2400" dirty="0">
              <a:solidFill>
                <a:schemeClr val="accent1">
                  <a:lumMod val="75000"/>
                </a:schemeClr>
              </a:solidFill>
              <a:latin typeface="华光隶书_CNKI" panose="02000500000000000000" charset="-122"/>
              <a:ea typeface="华光隶书_CNKI" panose="02000500000000000000" charset="-122"/>
            </a:endParaRPr>
          </a:p>
          <a:p>
            <a:pPr marL="457200" indent="-457200" algn="l" defTabSz="914400">
              <a:buClrTx/>
              <a:buFont typeface="Wingdings" panose="05000000000000000000" charset="0"/>
              <a:buChar char="l"/>
            </a:pPr>
            <a:endParaRPr lang="zh-CN" altLang="en-US" sz="2400" dirty="0">
              <a:solidFill>
                <a:schemeClr val="accent1">
                  <a:lumMod val="75000"/>
                </a:schemeClr>
              </a:solidFill>
              <a:latin typeface="华光隶书_CNKI" panose="02000500000000000000" charset="-122"/>
              <a:ea typeface="华光隶书_CNKI" panose="02000500000000000000" charset="-122"/>
            </a:endParaRPr>
          </a:p>
          <a:p>
            <a:pPr marL="457200" indent="-457200" algn="l" defTabSz="914400">
              <a:buClrTx/>
              <a:buFont typeface="Wingdings" panose="05000000000000000000" charset="0"/>
              <a:buChar char="l"/>
            </a:pPr>
            <a:r>
              <a:rPr lang="zh-CN" altLang="en-US" sz="2400" dirty="0">
                <a:solidFill>
                  <a:schemeClr val="accent1">
                    <a:lumMod val="75000"/>
                  </a:schemeClr>
                </a:solidFill>
                <a:latin typeface="华光隶书_CNKI" panose="02000500000000000000" charset="-122"/>
                <a:ea typeface="华光隶书_CNKI" panose="02000500000000000000" charset="-122"/>
                <a:sym typeface="+mn-ea"/>
              </a:rPr>
              <a:t>测试（Test）：学习到模型后，使用其进行预测的过程。</a:t>
            </a:r>
            <a:endParaRPr lang="zh-CN" altLang="en-US" sz="2400" dirty="0">
              <a:solidFill>
                <a:schemeClr val="accent1">
                  <a:lumMod val="75000"/>
                </a:schemeClr>
              </a:solidFill>
              <a:latin typeface="华光隶书_CNKI" panose="02000500000000000000" charset="-122"/>
              <a:ea typeface="华光隶书_CNKI" panose="02000500000000000000" charset="-122"/>
              <a:sym typeface="+mn-ea"/>
            </a:endParaRPr>
          </a:p>
          <a:p>
            <a:pPr marL="457200" indent="-457200" algn="l" defTabSz="914400">
              <a:buClrTx/>
              <a:buFont typeface="Wingdings" panose="05000000000000000000" charset="0"/>
              <a:buChar char="l"/>
            </a:pPr>
            <a:endParaRPr lang="zh-CN" altLang="en-US" sz="2400" dirty="0">
              <a:solidFill>
                <a:schemeClr val="accent1">
                  <a:lumMod val="75000"/>
                </a:schemeClr>
              </a:solidFill>
              <a:latin typeface="华光隶书_CNKI" panose="02000500000000000000" charset="-122"/>
              <a:ea typeface="华光隶书_CNKI" panose="02000500000000000000" charset="-122"/>
            </a:endParaRPr>
          </a:p>
          <a:p>
            <a:pPr marL="457200" indent="-457200" algn="l" defTabSz="914400">
              <a:buClrTx/>
              <a:buFont typeface="Wingdings" panose="05000000000000000000" charset="0"/>
              <a:buChar char="l"/>
            </a:pPr>
            <a:r>
              <a:rPr lang="zh-CN" altLang="en-US" sz="2400" dirty="0">
                <a:solidFill>
                  <a:schemeClr val="accent1">
                    <a:lumMod val="75000"/>
                  </a:schemeClr>
                </a:solidFill>
                <a:latin typeface="华光隶书_CNKI" panose="02000500000000000000" charset="-122"/>
                <a:ea typeface="华光隶书_CNKI" panose="02000500000000000000" charset="-122"/>
                <a:sym typeface="+mn-ea"/>
              </a:rPr>
              <a:t>泛化能力（Generalization）：学习到的模型适用于新样本的能力。机器学习的目标是使得学习到的模型能很好得适用于新样本，而不是仅仅在训练样本上适用。</a:t>
            </a:r>
            <a:endParaRPr lang="zh-CN" altLang="en-US" sz="2400" dirty="0">
              <a:solidFill>
                <a:schemeClr val="accent1">
                  <a:lumMod val="75000"/>
                </a:schemeClr>
              </a:solidFill>
              <a:latin typeface="华光隶书_CNKI" panose="02000500000000000000" charset="-122"/>
              <a:ea typeface="华光隶书_CNKI" panose="02000500000000000000" charset="-122"/>
            </a:endParaRPr>
          </a:p>
        </p:txBody>
      </p:sp>
      <p:sp>
        <p:nvSpPr>
          <p:cNvPr id="7" name="标题 1"/>
          <p:cNvSpPr>
            <a:spLocks noGrp="1"/>
          </p:cNvSpPr>
          <p:nvPr/>
        </p:nvSpPr>
        <p:spPr>
          <a:xfrm>
            <a:off x="107950" y="-98425"/>
            <a:ext cx="6637020" cy="959485"/>
          </a:xfrm>
          <a:prstGeom prst="rect">
            <a:avLst/>
          </a:prstGeom>
        </p:spPr>
        <p:txBody>
          <a:bodyPr anchor="ctr">
            <a:norm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lstStyle>
          <a:p>
            <a:r>
              <a:rPr lang="zh-CN" altLang="en-US" sz="3200"/>
              <a:t>基本的机器学习术语</a:t>
            </a:r>
            <a:endParaRPr lang="zh-CN" altLang="en-US" sz="32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nvSpPr>
        <p:spPr>
          <a:xfrm>
            <a:off x="107950" y="-98425"/>
            <a:ext cx="6637020" cy="959485"/>
          </a:xfrm>
          <a:prstGeom prst="rect">
            <a:avLst/>
          </a:prstGeom>
        </p:spPr>
        <p:txBody>
          <a:bodyPr anchor="ctr">
            <a:norm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lstStyle>
          <a:p>
            <a:r>
              <a:rPr lang="zh-CN" altLang="en-US" sz="3200"/>
              <a:t>基本的机器学习术语</a:t>
            </a:r>
            <a:r>
              <a:rPr lang="en-US" altLang="zh-CN" sz="3200"/>
              <a:t>-</a:t>
            </a:r>
            <a:r>
              <a:rPr lang="zh-CN" altLang="en-US" sz="3200"/>
              <a:t>鸢尾花案例</a:t>
            </a:r>
            <a:endParaRPr lang="zh-CN" altLang="en-US" sz="3200"/>
          </a:p>
        </p:txBody>
      </p:sp>
      <p:sp>
        <p:nvSpPr>
          <p:cNvPr id="4" name="文本框 3"/>
          <p:cNvSpPr txBox="1"/>
          <p:nvPr/>
        </p:nvSpPr>
        <p:spPr>
          <a:xfrm>
            <a:off x="395605" y="908685"/>
            <a:ext cx="8036560" cy="1938020"/>
          </a:xfrm>
          <a:prstGeom prst="rect">
            <a:avLst/>
          </a:prstGeom>
          <a:noFill/>
        </p:spPr>
        <p:txBody>
          <a:bodyPr wrap="square" rtlCol="0">
            <a:spAutoFit/>
          </a:bodyPr>
          <a:p>
            <a:pPr marL="342900" indent="-342900" algn="just">
              <a:lnSpc>
                <a:spcPct val="150000"/>
              </a:lnSpc>
              <a:buClr>
                <a:srgbClr val="031D89"/>
              </a:buClr>
              <a:buFont typeface="Wingdings" panose="05000000000000000000" charset="0"/>
              <a:buChar char="l"/>
            </a:pPr>
            <a:r>
              <a:rPr lang="zh-CN" altLang="en-US" sz="2000" b="0" i="0" dirty="0">
                <a:solidFill>
                  <a:srgbClr val="333333"/>
                </a:solidFill>
                <a:effectLst/>
                <a:latin typeface="+mn-ea"/>
                <a:cs typeface="+mn-ea"/>
              </a:rPr>
              <a:t>鸢尾花卉数据集，是一类多重变量分析的数据集。数据集包含</a:t>
            </a:r>
            <a:r>
              <a:rPr lang="en-US" altLang="zh-CN" sz="2000" b="0" i="0" dirty="0">
                <a:solidFill>
                  <a:srgbClr val="333333"/>
                </a:solidFill>
                <a:effectLst/>
                <a:latin typeface="+mn-ea"/>
                <a:cs typeface="+mn-ea"/>
              </a:rPr>
              <a:t>150</a:t>
            </a:r>
            <a:r>
              <a:rPr lang="zh-CN" altLang="en-US" sz="2000" b="0" i="0" dirty="0">
                <a:solidFill>
                  <a:srgbClr val="333333"/>
                </a:solidFill>
                <a:effectLst/>
                <a:latin typeface="+mn-ea"/>
                <a:cs typeface="+mn-ea"/>
              </a:rPr>
              <a:t>个样本，分为</a:t>
            </a:r>
            <a:r>
              <a:rPr lang="en-US" altLang="zh-CN" sz="2000" b="0" i="0" dirty="0">
                <a:solidFill>
                  <a:srgbClr val="333333"/>
                </a:solidFill>
                <a:effectLst/>
                <a:latin typeface="+mn-ea"/>
                <a:cs typeface="+mn-ea"/>
              </a:rPr>
              <a:t>3</a:t>
            </a:r>
            <a:r>
              <a:rPr lang="zh-CN" altLang="en-US" sz="2000" b="0" i="0" dirty="0">
                <a:solidFill>
                  <a:srgbClr val="333333"/>
                </a:solidFill>
                <a:effectLst/>
                <a:latin typeface="+mn-ea"/>
                <a:cs typeface="+mn-ea"/>
              </a:rPr>
              <a:t>类，每类</a:t>
            </a:r>
            <a:r>
              <a:rPr lang="en-US" altLang="zh-CN" sz="2000" b="0" i="0" dirty="0">
                <a:solidFill>
                  <a:srgbClr val="333333"/>
                </a:solidFill>
                <a:effectLst/>
                <a:latin typeface="+mn-ea"/>
                <a:cs typeface="+mn-ea"/>
              </a:rPr>
              <a:t>50</a:t>
            </a:r>
            <a:r>
              <a:rPr lang="zh-CN" altLang="en-US" sz="2000" b="0" i="0" dirty="0">
                <a:solidFill>
                  <a:srgbClr val="333333"/>
                </a:solidFill>
                <a:effectLst/>
                <a:latin typeface="+mn-ea"/>
                <a:cs typeface="+mn-ea"/>
              </a:rPr>
              <a:t>个数据，每个数据包含</a:t>
            </a:r>
            <a:r>
              <a:rPr lang="en-US" altLang="zh-CN" sz="2000" b="0" i="0" dirty="0">
                <a:solidFill>
                  <a:srgbClr val="333333"/>
                </a:solidFill>
                <a:effectLst/>
                <a:latin typeface="+mn-ea"/>
                <a:cs typeface="+mn-ea"/>
              </a:rPr>
              <a:t>4</a:t>
            </a:r>
            <a:r>
              <a:rPr lang="zh-CN" altLang="en-US" sz="2000" b="0" i="0" dirty="0">
                <a:solidFill>
                  <a:srgbClr val="333333"/>
                </a:solidFill>
                <a:effectLst/>
                <a:latin typeface="+mn-ea"/>
                <a:cs typeface="+mn-ea"/>
              </a:rPr>
              <a:t>个属性。可通过花萼长度，花萼宽度，花瓣长度，花瓣宽度</a:t>
            </a:r>
            <a:r>
              <a:rPr lang="en-US" altLang="zh-CN" sz="2000" b="0" i="0" dirty="0">
                <a:solidFill>
                  <a:srgbClr val="333333"/>
                </a:solidFill>
                <a:effectLst/>
                <a:latin typeface="+mn-ea"/>
                <a:cs typeface="+mn-ea"/>
              </a:rPr>
              <a:t>4</a:t>
            </a:r>
            <a:r>
              <a:rPr lang="zh-CN" altLang="en-US" sz="2000" b="0" i="0" dirty="0">
                <a:solidFill>
                  <a:srgbClr val="333333"/>
                </a:solidFill>
                <a:effectLst/>
                <a:latin typeface="+mn-ea"/>
                <a:cs typeface="+mn-ea"/>
              </a:rPr>
              <a:t>个属性预测鸢尾花卉属于（</a:t>
            </a:r>
            <a:r>
              <a:rPr lang="en-GB" altLang="zh-CN" sz="2000" b="0" i="0" dirty="0" err="1">
                <a:solidFill>
                  <a:srgbClr val="333333"/>
                </a:solidFill>
                <a:effectLst/>
                <a:latin typeface="+mn-ea"/>
                <a:cs typeface="+mn-ea"/>
              </a:rPr>
              <a:t>Setosa</a:t>
            </a:r>
            <a:r>
              <a:rPr lang="zh-CN" altLang="en-GB" sz="2000" b="0" i="0" dirty="0">
                <a:solidFill>
                  <a:srgbClr val="333333"/>
                </a:solidFill>
                <a:effectLst/>
                <a:latin typeface="+mn-ea"/>
                <a:cs typeface="+mn-ea"/>
              </a:rPr>
              <a:t>，</a:t>
            </a:r>
            <a:r>
              <a:rPr lang="en-GB" altLang="zh-CN" sz="2000" b="0" i="0" dirty="0" err="1">
                <a:solidFill>
                  <a:srgbClr val="333333"/>
                </a:solidFill>
                <a:effectLst/>
                <a:latin typeface="+mn-ea"/>
                <a:cs typeface="+mn-ea"/>
              </a:rPr>
              <a:t>Versicolour</a:t>
            </a:r>
            <a:r>
              <a:rPr lang="zh-CN" altLang="en-GB" sz="2000" b="0" i="0" dirty="0">
                <a:solidFill>
                  <a:srgbClr val="333333"/>
                </a:solidFill>
                <a:effectLst/>
                <a:latin typeface="+mn-ea"/>
                <a:cs typeface="+mn-ea"/>
              </a:rPr>
              <a:t>，</a:t>
            </a:r>
            <a:r>
              <a:rPr lang="en-GB" altLang="zh-CN" sz="2000" b="0" i="0" dirty="0">
                <a:solidFill>
                  <a:srgbClr val="333333"/>
                </a:solidFill>
                <a:effectLst/>
                <a:latin typeface="+mn-ea"/>
                <a:cs typeface="+mn-ea"/>
              </a:rPr>
              <a:t>Virginica</a:t>
            </a:r>
            <a:r>
              <a:rPr lang="zh-CN" altLang="en-GB" sz="2000" b="0" i="0" dirty="0">
                <a:solidFill>
                  <a:srgbClr val="333333"/>
                </a:solidFill>
                <a:effectLst/>
                <a:latin typeface="+mn-ea"/>
                <a:cs typeface="+mn-ea"/>
              </a:rPr>
              <a:t>）</a:t>
            </a:r>
            <a:r>
              <a:rPr lang="zh-CN" altLang="en-US" sz="2000" b="0" i="0" dirty="0">
                <a:solidFill>
                  <a:srgbClr val="333333"/>
                </a:solidFill>
                <a:effectLst/>
                <a:latin typeface="+mn-ea"/>
                <a:cs typeface="+mn-ea"/>
              </a:rPr>
              <a:t>三个种类中的哪一类。</a:t>
            </a:r>
            <a:endParaRPr kumimoji="1" lang="zh-CN" altLang="en-US" sz="2000" dirty="0">
              <a:latin typeface="+mn-ea"/>
              <a:cs typeface="+mn-ea"/>
            </a:endParaRPr>
          </a:p>
        </p:txBody>
      </p:sp>
      <p:grpSp>
        <p:nvGrpSpPr>
          <p:cNvPr id="85002" name="组合 57"/>
          <p:cNvGrpSpPr/>
          <p:nvPr/>
        </p:nvGrpSpPr>
        <p:grpSpPr>
          <a:xfrm rot="0">
            <a:off x="1191895" y="3395980"/>
            <a:ext cx="1287145" cy="948055"/>
            <a:chOff x="539793" y="1700808"/>
            <a:chExt cx="1512115" cy="1216753"/>
          </a:xfrm>
        </p:grpSpPr>
        <p:sp>
          <p:nvSpPr>
            <p:cNvPr id="77" name="圆角矩形 58"/>
            <p:cNvSpPr>
              <a:spLocks noChangeArrowheads="1"/>
            </p:cNvSpPr>
            <p:nvPr/>
          </p:nvSpPr>
          <p:spPr bwMode="auto">
            <a:xfrm>
              <a:off x="539793" y="1700808"/>
              <a:ext cx="1512115" cy="1216753"/>
            </a:xfrm>
            <a:prstGeom prst="roundRect">
              <a:avLst>
                <a:gd name="adj" fmla="val 5931"/>
              </a:avLst>
            </a:prstGeom>
            <a:solidFill>
              <a:schemeClr val="bg1"/>
            </a:solidFill>
            <a:ln w="22225">
              <a:solidFill>
                <a:schemeClr val="tx1">
                  <a:lumMod val="75000"/>
                </a:schemeClr>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414655" rtl="0" eaLnBrk="1" fontAlgn="base" latinLnBrk="0" hangingPunct="1">
                <a:lnSpc>
                  <a:spcPct val="100000"/>
                </a:lnSpc>
                <a:spcBef>
                  <a:spcPct val="0"/>
                </a:spcBef>
                <a:spcAft>
                  <a:spcPct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数据集</a:t>
              </a:r>
              <a:endParaRPr kumimoji="0" lang="zh-CN" altLang="en-US" sz="15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85064" name="圆角矩形 59"/>
            <p:cNvSpPr/>
            <p:nvPr/>
          </p:nvSpPr>
          <p:spPr>
            <a:xfrm>
              <a:off x="723306" y="2203646"/>
              <a:ext cx="1151803" cy="523212"/>
            </a:xfrm>
            <a:prstGeom prst="roundRect">
              <a:avLst>
                <a:gd name="adj" fmla="val 16667"/>
              </a:avLst>
            </a:prstGeom>
            <a:solidFill>
              <a:srgbClr val="00B050"/>
            </a:solidFill>
            <a:ln w="9525" cap="flat" cmpd="sng">
              <a:solidFill>
                <a:srgbClr val="000000"/>
              </a:solidFill>
              <a:prstDash val="solid"/>
              <a:headEnd type="none" w="med" len="med"/>
              <a:tailEnd type="none" w="med" len="med"/>
            </a:ln>
          </p:spPr>
          <p:txBody>
            <a:bodyPr anchor="ctr" anchorCtr="0">
              <a:noAutofit/>
            </a:bodyPr>
            <a:p>
              <a:pPr algn="ctr" defTabSz="414655" eaLnBrk="1" hangingPunct="1"/>
              <a:r>
                <a:rPr lang="zh-CN" altLang="en-US" sz="900" dirty="0">
                  <a:solidFill>
                    <a:srgbClr val="FFFFFF"/>
                  </a:solidFill>
                  <a:latin typeface="Arial" panose="020B0604020202020204" pitchFamily="34" charset="0"/>
                  <a:ea typeface="黑体" panose="02010609060101010101" pitchFamily="49" charset="-122"/>
                </a:rPr>
                <a:t>鸢尾花数据集</a:t>
              </a:r>
              <a:endParaRPr lang="zh-CN" altLang="en-US" sz="900" dirty="0">
                <a:solidFill>
                  <a:srgbClr val="FFFFFF"/>
                </a:solidFill>
                <a:latin typeface="Arial" panose="020B0604020202020204" pitchFamily="34" charset="0"/>
                <a:ea typeface="黑体" panose="02010609060101010101" pitchFamily="49" charset="-122"/>
              </a:endParaRPr>
            </a:p>
          </p:txBody>
        </p:sp>
      </p:grpSp>
      <p:sp>
        <p:nvSpPr>
          <p:cNvPr id="10" name="圆角矩形 63"/>
          <p:cNvSpPr>
            <a:spLocks noChangeArrowheads="1"/>
          </p:cNvSpPr>
          <p:nvPr/>
        </p:nvSpPr>
        <p:spPr bwMode="auto">
          <a:xfrm>
            <a:off x="2506980" y="3401060"/>
            <a:ext cx="1287145" cy="942975"/>
          </a:xfrm>
          <a:prstGeom prst="roundRect">
            <a:avLst>
              <a:gd name="adj" fmla="val 5931"/>
            </a:avLst>
          </a:prstGeom>
          <a:solidFill>
            <a:schemeClr val="bg1"/>
          </a:solidFill>
          <a:ln w="22225">
            <a:solidFill>
              <a:schemeClr val="tx1">
                <a:lumMod val="75000"/>
              </a:schemeClr>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414655" rtl="0" eaLnBrk="1" fontAlgn="base" latinLnBrk="0" hangingPunct="1">
              <a:lnSpc>
                <a:spcPct val="100000"/>
              </a:lnSpc>
              <a:spcBef>
                <a:spcPct val="0"/>
              </a:spcBef>
              <a:spcAft>
                <a:spcPct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样本</a:t>
            </a:r>
            <a:endParaRPr kumimoji="0" lang="zh-CN" altLang="en-US" sz="1635"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85005" name="圆角矩形 65"/>
          <p:cNvSpPr/>
          <p:nvPr/>
        </p:nvSpPr>
        <p:spPr>
          <a:xfrm>
            <a:off x="2660015" y="3788410"/>
            <a:ext cx="981710" cy="406400"/>
          </a:xfrm>
          <a:prstGeom prst="roundRect">
            <a:avLst>
              <a:gd name="adj" fmla="val 16667"/>
            </a:avLst>
          </a:prstGeom>
          <a:solidFill>
            <a:srgbClr val="00B050"/>
          </a:solidFill>
          <a:ln w="9525" cap="flat" cmpd="sng">
            <a:solidFill>
              <a:srgbClr val="000000"/>
            </a:solidFill>
            <a:prstDash val="solid"/>
            <a:headEnd type="none" w="med" len="med"/>
            <a:tailEnd type="none" w="med" len="med"/>
          </a:ln>
        </p:spPr>
        <p:txBody>
          <a:bodyPr anchor="ctr" anchorCtr="0">
            <a:spAutoFit/>
          </a:bodyPr>
          <a:p>
            <a:pPr algn="ctr" defTabSz="414655" eaLnBrk="1" hangingPunct="1"/>
            <a:r>
              <a:rPr lang="zh-CN" altLang="en-US" sz="900" dirty="0">
                <a:solidFill>
                  <a:srgbClr val="FFFFFF"/>
                </a:solidFill>
                <a:latin typeface="Arial" panose="020B0604020202020204" pitchFamily="34" charset="0"/>
                <a:ea typeface="黑体" panose="02010609060101010101" pitchFamily="49" charset="-122"/>
              </a:rPr>
              <a:t>每条鸢尾花</a:t>
            </a:r>
            <a:endParaRPr lang="zh-CN" altLang="en-US" sz="900" dirty="0">
              <a:solidFill>
                <a:srgbClr val="FFFFFF"/>
              </a:solidFill>
              <a:latin typeface="Arial" panose="020B0604020202020204" pitchFamily="34" charset="0"/>
              <a:ea typeface="黑体" panose="02010609060101010101" pitchFamily="49" charset="-122"/>
            </a:endParaRPr>
          </a:p>
          <a:p>
            <a:pPr algn="ctr" defTabSz="414655" eaLnBrk="1" hangingPunct="1"/>
            <a:r>
              <a:rPr lang="zh-CN" altLang="en-US" sz="900" dirty="0">
                <a:solidFill>
                  <a:srgbClr val="FFFFFF"/>
                </a:solidFill>
                <a:latin typeface="Arial" panose="020B0604020202020204" pitchFamily="34" charset="0"/>
                <a:ea typeface="黑体" panose="02010609060101010101" pitchFamily="49" charset="-122"/>
              </a:rPr>
              <a:t>记录</a:t>
            </a:r>
            <a:endParaRPr lang="zh-CN" altLang="en-US" sz="900" dirty="0">
              <a:solidFill>
                <a:srgbClr val="FFFFFF"/>
              </a:solidFill>
              <a:latin typeface="Arial" panose="020B0604020202020204" pitchFamily="34" charset="0"/>
              <a:ea typeface="黑体" panose="02010609060101010101" pitchFamily="49" charset="-122"/>
            </a:endParaRPr>
          </a:p>
        </p:txBody>
      </p:sp>
      <p:grpSp>
        <p:nvGrpSpPr>
          <p:cNvPr id="85008" name="组合 68"/>
          <p:cNvGrpSpPr/>
          <p:nvPr/>
        </p:nvGrpSpPr>
        <p:grpSpPr>
          <a:xfrm rot="0">
            <a:off x="3832860" y="3395980"/>
            <a:ext cx="1288415" cy="948055"/>
            <a:chOff x="3923000" y="1701104"/>
            <a:chExt cx="1513608" cy="1216618"/>
          </a:xfrm>
        </p:grpSpPr>
        <p:sp>
          <p:nvSpPr>
            <p:cNvPr id="73" name="圆角矩形 69"/>
            <p:cNvSpPr>
              <a:spLocks noChangeArrowheads="1"/>
            </p:cNvSpPr>
            <p:nvPr/>
          </p:nvSpPr>
          <p:spPr bwMode="auto">
            <a:xfrm>
              <a:off x="3923000" y="1701104"/>
              <a:ext cx="1513608" cy="1216618"/>
            </a:xfrm>
            <a:prstGeom prst="roundRect">
              <a:avLst>
                <a:gd name="adj" fmla="val 5931"/>
              </a:avLst>
            </a:prstGeom>
            <a:solidFill>
              <a:schemeClr val="bg1"/>
            </a:solidFill>
            <a:ln w="22225">
              <a:solidFill>
                <a:schemeClr val="tx1">
                  <a:lumMod val="75000"/>
                </a:schemeClr>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414655" rtl="0" eaLnBrk="1" fontAlgn="base" latinLnBrk="0" hangingPunct="1">
                <a:lnSpc>
                  <a:spcPct val="100000"/>
                </a:lnSpc>
                <a:spcBef>
                  <a:spcPct val="0"/>
                </a:spcBef>
                <a:spcAft>
                  <a:spcPct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属性</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85060" name="圆角矩形 70"/>
            <p:cNvSpPr/>
            <p:nvPr/>
          </p:nvSpPr>
          <p:spPr>
            <a:xfrm>
              <a:off x="4103948" y="2184642"/>
              <a:ext cx="1152127" cy="523948"/>
            </a:xfrm>
            <a:prstGeom prst="roundRect">
              <a:avLst>
                <a:gd name="adj" fmla="val 16667"/>
              </a:avLst>
            </a:prstGeom>
            <a:solidFill>
              <a:srgbClr val="00B050"/>
            </a:solidFill>
            <a:ln w="9525" cap="flat" cmpd="sng">
              <a:solidFill>
                <a:srgbClr val="000000"/>
              </a:solidFill>
              <a:prstDash val="solid"/>
              <a:headEnd type="none" w="med" len="med"/>
              <a:tailEnd type="none" w="med" len="med"/>
            </a:ln>
          </p:spPr>
          <p:txBody>
            <a:bodyPr>
              <a:spAutoFit/>
            </a:bodyPr>
            <a:p>
              <a:pPr algn="ctr" defTabSz="414655" eaLnBrk="1" hangingPunct="1"/>
              <a:r>
                <a:rPr lang="zh-CN" altLang="en-US" sz="900" dirty="0">
                  <a:solidFill>
                    <a:srgbClr val="FFFFFF"/>
                  </a:solidFill>
                  <a:latin typeface="Arial" panose="020B0604020202020204" pitchFamily="34" charset="0"/>
                  <a:ea typeface="黑体" panose="02010609060101010101" pitchFamily="49" charset="-122"/>
                </a:rPr>
                <a:t>鸢尾花样本的</a:t>
              </a:r>
              <a:r>
                <a:rPr lang="en-US" altLang="zh-CN" sz="900" dirty="0">
                  <a:solidFill>
                    <a:srgbClr val="FFFFFF"/>
                  </a:solidFill>
                  <a:latin typeface="Arial" panose="020B0604020202020204" pitchFamily="34" charset="0"/>
                  <a:ea typeface="黑体" panose="02010609060101010101" pitchFamily="49" charset="-122"/>
                </a:rPr>
                <a:t>4</a:t>
              </a:r>
              <a:r>
                <a:rPr lang="zh-CN" altLang="en-US" sz="900" dirty="0">
                  <a:solidFill>
                    <a:srgbClr val="FFFFFF"/>
                  </a:solidFill>
                  <a:latin typeface="Arial" panose="020B0604020202020204" pitchFamily="34" charset="0"/>
                  <a:ea typeface="黑体" panose="02010609060101010101" pitchFamily="49" charset="-122"/>
                </a:rPr>
                <a:t>个属性</a:t>
              </a:r>
              <a:endParaRPr lang="zh-CN" altLang="en-US" sz="900" dirty="0">
                <a:solidFill>
                  <a:srgbClr val="FFFFFF"/>
                </a:solidFill>
                <a:latin typeface="Arial" panose="020B0604020202020204" pitchFamily="34" charset="0"/>
                <a:ea typeface="黑体" panose="02010609060101010101" pitchFamily="49" charset="-122"/>
              </a:endParaRPr>
            </a:p>
          </p:txBody>
        </p:sp>
      </p:grpSp>
      <p:grpSp>
        <p:nvGrpSpPr>
          <p:cNvPr id="85009" name="组合 73"/>
          <p:cNvGrpSpPr/>
          <p:nvPr/>
        </p:nvGrpSpPr>
        <p:grpSpPr>
          <a:xfrm rot="0">
            <a:off x="5160645" y="3395980"/>
            <a:ext cx="1287145" cy="948055"/>
            <a:chOff x="5625342" y="1701504"/>
            <a:chExt cx="1512004" cy="1216387"/>
          </a:xfrm>
        </p:grpSpPr>
        <p:sp>
          <p:nvSpPr>
            <p:cNvPr id="69" name="圆角矩形 74"/>
            <p:cNvSpPr>
              <a:spLocks noChangeArrowheads="1"/>
            </p:cNvSpPr>
            <p:nvPr/>
          </p:nvSpPr>
          <p:spPr bwMode="auto">
            <a:xfrm>
              <a:off x="5625342" y="1701504"/>
              <a:ext cx="1512004" cy="1216387"/>
            </a:xfrm>
            <a:prstGeom prst="roundRect">
              <a:avLst>
                <a:gd name="adj" fmla="val 5931"/>
              </a:avLst>
            </a:prstGeom>
            <a:solidFill>
              <a:schemeClr val="bg1"/>
            </a:solidFill>
            <a:ln w="22225">
              <a:solidFill>
                <a:schemeClr val="tx1">
                  <a:lumMod val="75000"/>
                </a:schemeClr>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414655" rtl="0" eaLnBrk="1" fontAlgn="base" latinLnBrk="0" hangingPunct="1">
                <a:lnSpc>
                  <a:spcPct val="100000"/>
                </a:lnSpc>
                <a:spcBef>
                  <a:spcPct val="0"/>
                </a:spcBef>
                <a:spcAft>
                  <a:spcPct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特征向量</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85056" name="圆角矩形 75"/>
            <p:cNvSpPr/>
            <p:nvPr/>
          </p:nvSpPr>
          <p:spPr>
            <a:xfrm>
              <a:off x="5805636" y="2183789"/>
              <a:ext cx="1152127" cy="523667"/>
            </a:xfrm>
            <a:prstGeom prst="roundRect">
              <a:avLst>
                <a:gd name="adj" fmla="val 16667"/>
              </a:avLst>
            </a:prstGeom>
            <a:solidFill>
              <a:srgbClr val="00B050"/>
            </a:solidFill>
            <a:ln w="9525" cap="flat" cmpd="sng">
              <a:solidFill>
                <a:srgbClr val="000000"/>
              </a:solidFill>
              <a:prstDash val="solid"/>
              <a:headEnd type="none" w="med" len="med"/>
              <a:tailEnd type="none" w="med" len="med"/>
            </a:ln>
          </p:spPr>
          <p:txBody>
            <a:bodyPr>
              <a:spAutoFit/>
            </a:bodyPr>
            <a:p>
              <a:pPr algn="ctr" defTabSz="414655" eaLnBrk="1" hangingPunct="1"/>
              <a:r>
                <a:rPr lang="en-US" altLang="zh-CN" sz="900" dirty="0">
                  <a:solidFill>
                    <a:srgbClr val="FFFFFF"/>
                  </a:solidFill>
                  <a:latin typeface="Arial" panose="020B0604020202020204" pitchFamily="34" charset="0"/>
                  <a:ea typeface="黑体" panose="02010609060101010101" pitchFamily="49" charset="-122"/>
                </a:rPr>
                <a:t>4</a:t>
              </a:r>
              <a:r>
                <a:rPr lang="zh-CN" altLang="en-US" sz="900" dirty="0">
                  <a:solidFill>
                    <a:srgbClr val="FFFFFF"/>
                  </a:solidFill>
                  <a:latin typeface="Arial" panose="020B0604020202020204" pitchFamily="34" charset="0"/>
                  <a:ea typeface="黑体" panose="02010609060101010101" pitchFamily="49" charset="-122"/>
                </a:rPr>
                <a:t>个属性所构建的坐标向量</a:t>
              </a:r>
              <a:endParaRPr lang="zh-CN" altLang="en-US" sz="900" dirty="0">
                <a:solidFill>
                  <a:srgbClr val="FFFFFF"/>
                </a:solidFill>
                <a:latin typeface="Arial" panose="020B0604020202020204" pitchFamily="34" charset="0"/>
                <a:ea typeface="黑体" panose="02010609060101010101" pitchFamily="49" charset="-122"/>
              </a:endParaRPr>
            </a:p>
          </p:txBody>
        </p:sp>
      </p:grpSp>
      <p:grpSp>
        <p:nvGrpSpPr>
          <p:cNvPr id="85010" name="组合 78"/>
          <p:cNvGrpSpPr/>
          <p:nvPr/>
        </p:nvGrpSpPr>
        <p:grpSpPr>
          <a:xfrm rot="0">
            <a:off x="6475095" y="3395980"/>
            <a:ext cx="1287145" cy="948055"/>
            <a:chOff x="7308461" y="1700684"/>
            <a:chExt cx="1512004" cy="1216387"/>
          </a:xfrm>
        </p:grpSpPr>
        <p:sp>
          <p:nvSpPr>
            <p:cNvPr id="65" name="圆角矩形 79"/>
            <p:cNvSpPr>
              <a:spLocks noChangeArrowheads="1"/>
            </p:cNvSpPr>
            <p:nvPr/>
          </p:nvSpPr>
          <p:spPr bwMode="auto">
            <a:xfrm>
              <a:off x="7308461" y="1700684"/>
              <a:ext cx="1512004" cy="1216387"/>
            </a:xfrm>
            <a:prstGeom prst="roundRect">
              <a:avLst>
                <a:gd name="adj" fmla="val 5931"/>
              </a:avLst>
            </a:prstGeom>
            <a:solidFill>
              <a:schemeClr val="bg1"/>
            </a:solidFill>
            <a:ln w="22225">
              <a:solidFill>
                <a:schemeClr val="tx1">
                  <a:lumMod val="75000"/>
                </a:schemeClr>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414655" rtl="0" eaLnBrk="1" fontAlgn="base" latinLnBrk="0" hangingPunct="1">
                <a:lnSpc>
                  <a:spcPct val="100000"/>
                </a:lnSpc>
                <a:spcBef>
                  <a:spcPct val="0"/>
                </a:spcBef>
                <a:spcAft>
                  <a:spcPct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学习或训练</a:t>
              </a:r>
              <a:endParaRPr kumimoji="0" lang="zh-CN" altLang="en-US" sz="1635"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85052" name="圆角矩形 80"/>
            <p:cNvSpPr/>
            <p:nvPr/>
          </p:nvSpPr>
          <p:spPr>
            <a:xfrm>
              <a:off x="7488324" y="2185458"/>
              <a:ext cx="1152127" cy="523685"/>
            </a:xfrm>
            <a:prstGeom prst="roundRect">
              <a:avLst>
                <a:gd name="adj" fmla="val 16667"/>
              </a:avLst>
            </a:prstGeom>
            <a:solidFill>
              <a:srgbClr val="00B050"/>
            </a:solidFill>
            <a:ln w="9525" cap="flat" cmpd="sng">
              <a:solidFill>
                <a:srgbClr val="000000"/>
              </a:solidFill>
              <a:prstDash val="solid"/>
              <a:headEnd type="none" w="med" len="med"/>
              <a:tailEnd type="none" w="med" len="med"/>
            </a:ln>
          </p:spPr>
          <p:txBody>
            <a:bodyPr>
              <a:spAutoFit/>
            </a:bodyPr>
            <a:p>
              <a:pPr algn="ctr" defTabSz="414655" eaLnBrk="1" hangingPunct="1"/>
              <a:r>
                <a:rPr lang="zh-CN" altLang="en-US" sz="900" dirty="0">
                  <a:solidFill>
                    <a:srgbClr val="FFFFFF"/>
                  </a:solidFill>
                  <a:latin typeface="Arial" panose="020B0604020202020204" pitchFamily="34" charset="0"/>
                  <a:ea typeface="黑体" panose="02010609060101010101" pitchFamily="49" charset="-122"/>
                </a:rPr>
                <a:t>从数据集中学得模型的过程</a:t>
              </a:r>
              <a:endParaRPr lang="zh-CN" altLang="en-US" sz="900" dirty="0">
                <a:solidFill>
                  <a:srgbClr val="FFFFFF"/>
                </a:solidFill>
                <a:latin typeface="Arial" panose="020B0604020202020204" pitchFamily="34" charset="0"/>
                <a:ea typeface="黑体" panose="02010609060101010101" pitchFamily="49" charset="-122"/>
              </a:endParaRPr>
            </a:p>
          </p:txBody>
        </p:sp>
      </p:grpSp>
      <p:grpSp>
        <p:nvGrpSpPr>
          <p:cNvPr id="85011" name="组合 99"/>
          <p:cNvGrpSpPr/>
          <p:nvPr/>
        </p:nvGrpSpPr>
        <p:grpSpPr>
          <a:xfrm rot="0">
            <a:off x="1178560" y="4552315"/>
            <a:ext cx="1287145" cy="1093470"/>
            <a:chOff x="539552" y="4127271"/>
            <a:chExt cx="1512004" cy="1401670"/>
          </a:xfrm>
        </p:grpSpPr>
        <p:sp>
          <p:nvSpPr>
            <p:cNvPr id="60" name="圆角矩形 100"/>
            <p:cNvSpPr>
              <a:spLocks noChangeArrowheads="1"/>
            </p:cNvSpPr>
            <p:nvPr/>
          </p:nvSpPr>
          <p:spPr bwMode="auto">
            <a:xfrm>
              <a:off x="539552" y="4127271"/>
              <a:ext cx="1512004" cy="1401670"/>
            </a:xfrm>
            <a:prstGeom prst="roundRect">
              <a:avLst>
                <a:gd name="adj" fmla="val 5931"/>
              </a:avLst>
            </a:prstGeom>
            <a:solidFill>
              <a:schemeClr val="bg1"/>
            </a:solidFill>
            <a:ln w="22225">
              <a:solidFill>
                <a:schemeClr val="tx1">
                  <a:lumMod val="75000"/>
                </a:schemeClr>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414655" rtl="0" eaLnBrk="1" fontAlgn="base" latinLnBrk="0" hangingPunct="1">
                <a:lnSpc>
                  <a:spcPct val="100000"/>
                </a:lnSpc>
                <a:spcBef>
                  <a:spcPct val="0"/>
                </a:spcBef>
                <a:spcAft>
                  <a:spcPct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训练数据</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85047" name="圆角矩形 101"/>
            <p:cNvSpPr/>
            <p:nvPr/>
          </p:nvSpPr>
          <p:spPr>
            <a:xfrm>
              <a:off x="719322" y="4647402"/>
              <a:ext cx="1152465" cy="590948"/>
            </a:xfrm>
            <a:prstGeom prst="roundRect">
              <a:avLst>
                <a:gd name="adj" fmla="val 16667"/>
              </a:avLst>
            </a:prstGeom>
            <a:solidFill>
              <a:srgbClr val="00B050"/>
            </a:solidFill>
            <a:ln w="9525" cap="flat" cmpd="sng">
              <a:solidFill>
                <a:srgbClr val="000000"/>
              </a:solidFill>
              <a:prstDash val="solid"/>
              <a:headEnd type="none" w="med" len="med"/>
              <a:tailEnd type="none" w="med" len="med"/>
            </a:ln>
          </p:spPr>
          <p:txBody>
            <a:bodyPr>
              <a:noAutofit/>
            </a:bodyPr>
            <a:p>
              <a:pPr algn="ctr" defTabSz="414655" eaLnBrk="1" hangingPunct="1"/>
              <a:r>
                <a:rPr lang="zh-CN" altLang="en-US" sz="900" dirty="0">
                  <a:solidFill>
                    <a:srgbClr val="FFFFFF"/>
                  </a:solidFill>
                  <a:latin typeface="Arial" panose="020B0604020202020204" pitchFamily="34" charset="0"/>
                  <a:ea typeface="黑体" panose="02010609060101010101" pitchFamily="49" charset="-122"/>
                </a:rPr>
                <a:t>训练中使用的鸢尾花数据</a:t>
              </a:r>
              <a:endParaRPr lang="zh-CN" altLang="en-US" sz="900" dirty="0">
                <a:solidFill>
                  <a:srgbClr val="FFFFFF"/>
                </a:solidFill>
                <a:latin typeface="Arial" panose="020B0604020202020204" pitchFamily="34" charset="0"/>
                <a:ea typeface="黑体" panose="02010609060101010101" pitchFamily="49" charset="-122"/>
              </a:endParaRPr>
            </a:p>
          </p:txBody>
        </p:sp>
      </p:grpSp>
      <p:grpSp>
        <p:nvGrpSpPr>
          <p:cNvPr id="85012" name="组合 105"/>
          <p:cNvGrpSpPr/>
          <p:nvPr/>
        </p:nvGrpSpPr>
        <p:grpSpPr>
          <a:xfrm rot="0">
            <a:off x="2499995" y="4544695"/>
            <a:ext cx="1287145" cy="1101725"/>
            <a:chOff x="2208088" y="4110068"/>
            <a:chExt cx="1513470" cy="1412252"/>
          </a:xfrm>
        </p:grpSpPr>
        <p:sp>
          <p:nvSpPr>
            <p:cNvPr id="56" name="圆角矩形 106"/>
            <p:cNvSpPr>
              <a:spLocks noChangeArrowheads="1"/>
            </p:cNvSpPr>
            <p:nvPr/>
          </p:nvSpPr>
          <p:spPr bwMode="auto">
            <a:xfrm>
              <a:off x="2208088" y="4110068"/>
              <a:ext cx="1513470" cy="1412252"/>
            </a:xfrm>
            <a:prstGeom prst="roundRect">
              <a:avLst>
                <a:gd name="adj" fmla="val 5931"/>
              </a:avLst>
            </a:prstGeom>
            <a:solidFill>
              <a:schemeClr val="bg1"/>
            </a:solidFill>
            <a:ln w="22225">
              <a:solidFill>
                <a:schemeClr val="tx1">
                  <a:lumMod val="75000"/>
                </a:schemeClr>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414655" rtl="0" eaLnBrk="1" fontAlgn="base" latinLnBrk="0" hangingPunct="1">
                <a:lnSpc>
                  <a:spcPct val="100000"/>
                </a:lnSpc>
                <a:spcBef>
                  <a:spcPct val="0"/>
                </a:spcBef>
                <a:spcAft>
                  <a:spcPct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训练样本</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85043" name="圆角矩形 107"/>
            <p:cNvSpPr/>
            <p:nvPr/>
          </p:nvSpPr>
          <p:spPr>
            <a:xfrm>
              <a:off x="2389008" y="4613666"/>
              <a:ext cx="1152128" cy="542384"/>
            </a:xfrm>
            <a:prstGeom prst="roundRect">
              <a:avLst>
                <a:gd name="adj" fmla="val 16667"/>
              </a:avLst>
            </a:prstGeom>
            <a:solidFill>
              <a:srgbClr val="00B050"/>
            </a:solidFill>
            <a:ln w="9525" cap="flat" cmpd="sng">
              <a:solidFill>
                <a:srgbClr val="000000"/>
              </a:solidFill>
              <a:prstDash val="solid"/>
              <a:headEnd type="none" w="med" len="med"/>
              <a:tailEnd type="none" w="med" len="med"/>
            </a:ln>
          </p:spPr>
          <p:txBody>
            <a:bodyPr>
              <a:spAutoFit/>
            </a:bodyPr>
            <a:p>
              <a:pPr algn="ctr" defTabSz="414655" eaLnBrk="1" hangingPunct="1"/>
              <a:r>
                <a:rPr lang="zh-CN" altLang="en-US" sz="900" dirty="0">
                  <a:solidFill>
                    <a:srgbClr val="FFFFFF"/>
                  </a:solidFill>
                  <a:latin typeface="Arial" panose="020B0604020202020204" pitchFamily="34" charset="0"/>
                  <a:ea typeface="黑体" panose="02010609060101010101" pitchFamily="49" charset="-122"/>
                </a:rPr>
                <a:t>鸢尾花数据集中的每个样本</a:t>
              </a:r>
              <a:endParaRPr lang="zh-CN" altLang="en-US" sz="900" dirty="0">
                <a:solidFill>
                  <a:srgbClr val="FFFFFF"/>
                </a:solidFill>
                <a:latin typeface="Arial" panose="020B0604020202020204" pitchFamily="34" charset="0"/>
                <a:ea typeface="黑体" panose="02010609060101010101" pitchFamily="49" charset="-122"/>
              </a:endParaRPr>
            </a:p>
          </p:txBody>
        </p:sp>
      </p:grpSp>
      <p:grpSp>
        <p:nvGrpSpPr>
          <p:cNvPr id="85013" name="组合 110"/>
          <p:cNvGrpSpPr/>
          <p:nvPr/>
        </p:nvGrpSpPr>
        <p:grpSpPr>
          <a:xfrm rot="0">
            <a:off x="3835400" y="4544695"/>
            <a:ext cx="1287145" cy="1101725"/>
            <a:chOff x="3883787" y="3712038"/>
            <a:chExt cx="1512004" cy="1413551"/>
          </a:xfrm>
        </p:grpSpPr>
        <p:sp>
          <p:nvSpPr>
            <p:cNvPr id="52" name="圆角矩形 111"/>
            <p:cNvSpPr>
              <a:spLocks noChangeArrowheads="1"/>
            </p:cNvSpPr>
            <p:nvPr/>
          </p:nvSpPr>
          <p:spPr bwMode="auto">
            <a:xfrm>
              <a:off x="3883787" y="3712038"/>
              <a:ext cx="1512004" cy="1413551"/>
            </a:xfrm>
            <a:prstGeom prst="roundRect">
              <a:avLst>
                <a:gd name="adj" fmla="val 5931"/>
              </a:avLst>
            </a:prstGeom>
            <a:solidFill>
              <a:schemeClr val="bg1"/>
            </a:solidFill>
            <a:ln w="22225">
              <a:solidFill>
                <a:schemeClr val="tx1">
                  <a:lumMod val="95000"/>
                  <a:lumOff val="5000"/>
                </a:schemeClr>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414655" rtl="0" eaLnBrk="1" fontAlgn="base" latinLnBrk="0" hangingPunct="1">
                <a:lnSpc>
                  <a:spcPct val="100000"/>
                </a:lnSpc>
                <a:spcBef>
                  <a:spcPct val="0"/>
                </a:spcBef>
                <a:spcAft>
                  <a:spcPct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标签</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85039" name="圆角矩形 112"/>
            <p:cNvSpPr/>
            <p:nvPr/>
          </p:nvSpPr>
          <p:spPr>
            <a:xfrm>
              <a:off x="4090410" y="4251387"/>
              <a:ext cx="1152465" cy="518981"/>
            </a:xfrm>
            <a:prstGeom prst="roundRect">
              <a:avLst>
                <a:gd name="adj" fmla="val 16667"/>
              </a:avLst>
            </a:prstGeom>
            <a:solidFill>
              <a:srgbClr val="00B050"/>
            </a:solidFill>
            <a:ln w="9525" cap="flat" cmpd="sng">
              <a:solidFill>
                <a:schemeClr val="tx1">
                  <a:lumMod val="95000"/>
                  <a:lumOff val="5000"/>
                </a:schemeClr>
              </a:solidFill>
              <a:prstDash val="solid"/>
              <a:headEnd type="none" w="med" len="med"/>
              <a:tailEnd type="none" w="med" len="med"/>
            </a:ln>
          </p:spPr>
          <p:txBody>
            <a:bodyPr>
              <a:noAutofit/>
            </a:bodyPr>
            <a:p>
              <a:pPr algn="ctr" defTabSz="414655" eaLnBrk="1" hangingPunct="1"/>
              <a:r>
                <a:rPr lang="zh-CN" altLang="en-US" sz="900" dirty="0">
                  <a:solidFill>
                    <a:srgbClr val="FFFFFF"/>
                  </a:solidFill>
                  <a:latin typeface="Arial" panose="020B0604020202020204" pitchFamily="34" charset="0"/>
                  <a:ea typeface="黑体" panose="02010609060101010101" pitchFamily="49" charset="-122"/>
                </a:rPr>
                <a:t>鸢尾花所属类别</a:t>
              </a:r>
              <a:endParaRPr lang="zh-CN" altLang="en-US" sz="900" dirty="0">
                <a:solidFill>
                  <a:srgbClr val="FFFFFF"/>
                </a:solidFill>
                <a:latin typeface="Arial" panose="020B0604020202020204" pitchFamily="34" charset="0"/>
                <a:ea typeface="黑体" panose="02010609060101010101" pitchFamily="49" charset="-122"/>
              </a:endParaRPr>
            </a:p>
          </p:txBody>
        </p:sp>
      </p:grpSp>
      <p:grpSp>
        <p:nvGrpSpPr>
          <p:cNvPr id="85014" name="组合 115"/>
          <p:cNvGrpSpPr/>
          <p:nvPr/>
        </p:nvGrpSpPr>
        <p:grpSpPr>
          <a:xfrm rot="0">
            <a:off x="5170805" y="4544695"/>
            <a:ext cx="1287145" cy="1109345"/>
            <a:chOff x="5626429" y="4104070"/>
            <a:chExt cx="1512004" cy="1423327"/>
          </a:xfrm>
        </p:grpSpPr>
        <p:sp>
          <p:nvSpPr>
            <p:cNvPr id="47" name="圆角矩形 116"/>
            <p:cNvSpPr>
              <a:spLocks noChangeArrowheads="1"/>
            </p:cNvSpPr>
            <p:nvPr/>
          </p:nvSpPr>
          <p:spPr bwMode="auto">
            <a:xfrm>
              <a:off x="5626429" y="4104070"/>
              <a:ext cx="1512004" cy="1423327"/>
            </a:xfrm>
            <a:prstGeom prst="roundRect">
              <a:avLst>
                <a:gd name="adj" fmla="val 5931"/>
              </a:avLst>
            </a:prstGeom>
            <a:solidFill>
              <a:schemeClr val="bg1"/>
            </a:solidFill>
            <a:ln w="22225">
              <a:solidFill>
                <a:schemeClr val="tx1">
                  <a:lumMod val="75000"/>
                </a:schemeClr>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414655" rtl="0" eaLnBrk="1" fontAlgn="base" latinLnBrk="0" hangingPunct="1">
                <a:lnSpc>
                  <a:spcPct val="100000"/>
                </a:lnSpc>
                <a:spcBef>
                  <a:spcPct val="0"/>
                </a:spcBef>
                <a:spcAft>
                  <a:spcPct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测试</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85034" name="圆角矩形 117"/>
            <p:cNvSpPr/>
            <p:nvPr/>
          </p:nvSpPr>
          <p:spPr>
            <a:xfrm>
              <a:off x="5805453" y="4647493"/>
              <a:ext cx="1152465" cy="577641"/>
            </a:xfrm>
            <a:prstGeom prst="roundRect">
              <a:avLst>
                <a:gd name="adj" fmla="val 16667"/>
              </a:avLst>
            </a:prstGeom>
            <a:solidFill>
              <a:srgbClr val="00B050"/>
            </a:solidFill>
            <a:ln w="9525" cap="flat" cmpd="sng">
              <a:solidFill>
                <a:srgbClr val="000000"/>
              </a:solidFill>
              <a:prstDash val="solid"/>
              <a:headEnd type="none" w="med" len="med"/>
              <a:tailEnd type="none" w="med" len="med"/>
            </a:ln>
          </p:spPr>
          <p:txBody>
            <a:bodyPr anchor="ctr" anchorCtr="0">
              <a:noAutofit/>
            </a:bodyPr>
            <a:p>
              <a:pPr algn="ctr" defTabSz="414655" eaLnBrk="1" hangingPunct="1"/>
              <a:r>
                <a:rPr lang="zh-CN" altLang="en-US" sz="900" dirty="0">
                  <a:solidFill>
                    <a:srgbClr val="FFFFFF"/>
                  </a:solidFill>
                  <a:latin typeface="Arial" panose="020B0604020202020204" pitchFamily="34" charset="0"/>
                  <a:ea typeface="黑体" panose="02010609060101010101" pitchFamily="49" charset="-122"/>
                </a:rPr>
                <a:t>模型分类能力</a:t>
              </a:r>
              <a:endParaRPr lang="zh-CN" altLang="en-US" sz="900" dirty="0">
                <a:solidFill>
                  <a:srgbClr val="FFFFFF"/>
                </a:solidFill>
                <a:latin typeface="Arial" panose="020B0604020202020204" pitchFamily="34" charset="0"/>
                <a:ea typeface="黑体" panose="02010609060101010101" pitchFamily="49" charset="-122"/>
              </a:endParaRPr>
            </a:p>
          </p:txBody>
        </p:sp>
      </p:grpSp>
      <p:grpSp>
        <p:nvGrpSpPr>
          <p:cNvPr id="85015" name="组合 121"/>
          <p:cNvGrpSpPr/>
          <p:nvPr/>
        </p:nvGrpSpPr>
        <p:grpSpPr>
          <a:xfrm rot="0">
            <a:off x="6491605" y="4552315"/>
            <a:ext cx="1287145" cy="1106805"/>
            <a:chOff x="7308468" y="4103673"/>
            <a:chExt cx="1512004" cy="1420068"/>
          </a:xfrm>
        </p:grpSpPr>
        <p:sp>
          <p:nvSpPr>
            <p:cNvPr id="43" name="圆角矩形 122"/>
            <p:cNvSpPr>
              <a:spLocks noChangeArrowheads="1"/>
            </p:cNvSpPr>
            <p:nvPr/>
          </p:nvSpPr>
          <p:spPr bwMode="auto">
            <a:xfrm>
              <a:off x="7308468" y="4103673"/>
              <a:ext cx="1512004" cy="1420068"/>
            </a:xfrm>
            <a:prstGeom prst="roundRect">
              <a:avLst>
                <a:gd name="adj" fmla="val 5931"/>
              </a:avLst>
            </a:prstGeom>
            <a:solidFill>
              <a:schemeClr val="bg1"/>
            </a:solidFill>
            <a:ln w="22225">
              <a:solidFill>
                <a:schemeClr val="tx1">
                  <a:lumMod val="75000"/>
                </a:schemeClr>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414655" rtl="0" eaLnBrk="1" fontAlgn="base" latinLnBrk="0" hangingPunct="1">
                <a:lnSpc>
                  <a:spcPct val="100000"/>
                </a:lnSpc>
                <a:spcBef>
                  <a:spcPct val="0"/>
                </a:spcBef>
                <a:spcAft>
                  <a:spcPct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泛化能力</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85030" name="圆角矩形 123"/>
            <p:cNvSpPr/>
            <p:nvPr/>
          </p:nvSpPr>
          <p:spPr>
            <a:xfrm>
              <a:off x="7488324" y="4689007"/>
              <a:ext cx="1152127" cy="542883"/>
            </a:xfrm>
            <a:prstGeom prst="roundRect">
              <a:avLst>
                <a:gd name="adj" fmla="val 16667"/>
              </a:avLst>
            </a:prstGeom>
            <a:solidFill>
              <a:srgbClr val="00B050"/>
            </a:solidFill>
            <a:ln w="9525" cap="flat" cmpd="sng">
              <a:solidFill>
                <a:srgbClr val="000000"/>
              </a:solidFill>
              <a:prstDash val="solid"/>
              <a:headEnd type="none" w="med" len="med"/>
              <a:tailEnd type="none" w="med" len="med"/>
            </a:ln>
          </p:spPr>
          <p:txBody>
            <a:bodyPr>
              <a:spAutoFit/>
            </a:bodyPr>
            <a:p>
              <a:pPr algn="ctr" defTabSz="414655" eaLnBrk="1" hangingPunct="1"/>
              <a:r>
                <a:rPr lang="zh-CN" altLang="en-US" sz="900" dirty="0">
                  <a:solidFill>
                    <a:srgbClr val="FFFFFF"/>
                  </a:solidFill>
                  <a:latin typeface="Arial" panose="020B0604020202020204" pitchFamily="34" charset="0"/>
                  <a:ea typeface="黑体" panose="02010609060101010101" pitchFamily="49" charset="-122"/>
                </a:rPr>
                <a:t>新的鸢尾花数据分类的能力</a:t>
              </a:r>
              <a:endParaRPr lang="zh-CN" altLang="en-US" sz="900" dirty="0">
                <a:solidFill>
                  <a:srgbClr val="FFFFFF"/>
                </a:solidFill>
                <a:latin typeface="Arial" panose="020B0604020202020204" pitchFamily="34" charset="0"/>
                <a:ea typeface="黑体" panose="02010609060101010101" pitchFamily="49" charset="-122"/>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nvSpPr>
        <p:spPr>
          <a:xfrm>
            <a:off x="107950" y="-98425"/>
            <a:ext cx="6637020" cy="959485"/>
          </a:xfrm>
          <a:prstGeom prst="rect">
            <a:avLst/>
          </a:prstGeom>
        </p:spPr>
        <p:txBody>
          <a:bodyPr anchor="ctr">
            <a:norm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lstStyle>
          <a:p>
            <a:r>
              <a:rPr lang="zh-CN" altLang="en-US" sz="3200"/>
              <a:t>机器学习的组成</a:t>
            </a:r>
            <a:endParaRPr lang="en-US" altLang="zh-CN" sz="3200"/>
          </a:p>
        </p:txBody>
      </p:sp>
      <p:sp>
        <p:nvSpPr>
          <p:cNvPr id="9" name="文本框 8"/>
          <p:cNvSpPr txBox="1"/>
          <p:nvPr/>
        </p:nvSpPr>
        <p:spPr>
          <a:xfrm>
            <a:off x="395605" y="836930"/>
            <a:ext cx="7752715" cy="1476375"/>
          </a:xfrm>
          <a:prstGeom prst="rect">
            <a:avLst/>
          </a:prstGeom>
          <a:noFill/>
        </p:spPr>
        <p:txBody>
          <a:bodyPr wrap="square" rtlCol="0" anchor="t">
            <a:spAutoFit/>
          </a:bodyPr>
          <a:p>
            <a:pPr marL="285750" indent="-285750">
              <a:lnSpc>
                <a:spcPct val="150000"/>
              </a:lnSpc>
              <a:buClr>
                <a:srgbClr val="031D89"/>
              </a:buClr>
              <a:buFont typeface="Wingdings" panose="05000000000000000000" charset="0"/>
              <a:buChar char="l"/>
            </a:pPr>
            <a:r>
              <a:rPr lang="zh-CN" altLang="en-US" sz="2000"/>
              <a:t>机器学习中的经验称为模型，机器学习的过程即根据一定的性能度量淮则对模型参数进行近似求解，以使得模型在面对新数据时能够给出相应的指导。</a:t>
            </a:r>
            <a:endParaRPr lang="zh-CN" altLang="en-US" sz="2000"/>
          </a:p>
        </p:txBody>
      </p:sp>
      <p:sp>
        <p:nvSpPr>
          <p:cNvPr id="14" name="矩形: 圆角 13"/>
          <p:cNvSpPr/>
          <p:nvPr/>
        </p:nvSpPr>
        <p:spPr>
          <a:xfrm>
            <a:off x="4124960" y="2549525"/>
            <a:ext cx="2939415" cy="659130"/>
          </a:xfrm>
          <a:prstGeom prst="roundRect">
            <a:avLst/>
          </a:prstGeom>
          <a:solidFill>
            <a:srgbClr val="031D89">
              <a:alpha val="75000"/>
            </a:srgbClr>
          </a:solidFill>
          <a:ln w="9525" cap="rnd">
            <a:solidFill>
              <a:schemeClr val="bg1"/>
            </a:solidFill>
            <a:prstDash val="solid"/>
            <a:round/>
          </a:ln>
          <a:effectLst>
            <a:outerShdw blurRad="63500" sx="102000" sy="102000" algn="ctr" rotWithShape="0">
              <a:prstClr val="black">
                <a:alpha val="40000"/>
              </a:prstClr>
            </a:outerShdw>
          </a:effectLst>
        </p:spPr>
        <p:txBody>
          <a:bodyPr anchor="ctr">
            <a:scene3d>
              <a:camera prst="orthographicFront"/>
              <a:lightRig rig="threePt" dir="t"/>
            </a:scene3d>
            <a:sp3d contourW="12700"/>
          </a:bodyPr>
          <a:p>
            <a:pPr marL="71755" algn="ctr">
              <a:spcBef>
                <a:spcPts val="600"/>
              </a:spcBef>
            </a:pPr>
            <a:r>
              <a:rPr lang="zh-CN" altLang="en-US" sz="2000" b="1" kern="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数据</a:t>
            </a:r>
            <a:endParaRPr lang="zh-CN" altLang="en-US" sz="2000" b="1" kern="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nvGrpSpPr>
          <p:cNvPr id="15" name="组合 14"/>
          <p:cNvGrpSpPr/>
          <p:nvPr/>
        </p:nvGrpSpPr>
        <p:grpSpPr>
          <a:xfrm rot="0">
            <a:off x="850900" y="3370580"/>
            <a:ext cx="2014220" cy="2014220"/>
            <a:chOff x="1133978" y="3701464"/>
            <a:chExt cx="2014062" cy="2014062"/>
          </a:xfrm>
        </p:grpSpPr>
        <p:sp>
          <p:nvSpPr>
            <p:cNvPr id="41" name="矩形: 圆角 40"/>
            <p:cNvSpPr/>
            <p:nvPr/>
          </p:nvSpPr>
          <p:spPr>
            <a:xfrm>
              <a:off x="1133978" y="3701464"/>
              <a:ext cx="2014062" cy="2014062"/>
            </a:xfrm>
            <a:prstGeom prst="roundRect">
              <a:avLst/>
            </a:prstGeom>
            <a:blipFill>
              <a:blip r:embed="rId1"/>
              <a:stretch>
                <a:fillRect/>
              </a:stretch>
            </a:blipFill>
            <a:ln w="9525" cap="rnd">
              <a:solidFill>
                <a:schemeClr val="bg1"/>
              </a:solidFill>
              <a:prstDash val="solid"/>
              <a:round/>
            </a:ln>
            <a:effectLst>
              <a:outerShdw blurRad="63500" sx="102000" sy="102000" algn="ctr" rotWithShape="0">
                <a:prstClr val="black">
                  <a:alpha val="40000"/>
                </a:prstClr>
              </a:outerShdw>
            </a:effectLst>
          </p:spPr>
          <p:txBody>
            <a:bodyPr anchor="ctr">
              <a:scene3d>
                <a:camera prst="orthographicFront"/>
                <a:lightRig rig="threePt" dir="t"/>
              </a:scene3d>
              <a:sp3d contourW="12700"/>
            </a:bodyPr>
            <a:p>
              <a:pPr marL="71755" algn="ctr">
                <a:spcBef>
                  <a:spcPts val="600"/>
                </a:spcBef>
              </a:pPr>
              <a:endParaRPr lang="zh-CN" altLang="en-US" sz="2000" b="1" kern="0">
                <a:solidFill>
                  <a:srgbClr val="FFFF00"/>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nvGrpSpPr>
            <p:cNvPr id="42" name="组合 41"/>
            <p:cNvGrpSpPr/>
            <p:nvPr/>
          </p:nvGrpSpPr>
          <p:grpSpPr>
            <a:xfrm>
              <a:off x="1138437" y="3705923"/>
              <a:ext cx="2005144" cy="2005144"/>
              <a:chOff x="1045827" y="3403568"/>
              <a:chExt cx="2399252" cy="2399252"/>
            </a:xfrm>
          </p:grpSpPr>
          <p:sp>
            <p:nvSpPr>
              <p:cNvPr id="43" name="矩形: 圆角 42"/>
              <p:cNvSpPr/>
              <p:nvPr/>
            </p:nvSpPr>
            <p:spPr>
              <a:xfrm>
                <a:off x="1045827" y="3403568"/>
                <a:ext cx="2399252" cy="2399252"/>
              </a:xfrm>
              <a:prstGeom prst="roundRect">
                <a:avLst/>
              </a:prstGeom>
              <a:gradFill>
                <a:gsLst>
                  <a:gs pos="0">
                    <a:srgbClr val="2676FF">
                      <a:lumMod val="40000"/>
                      <a:lumOff val="60000"/>
                      <a:alpha val="40000"/>
                    </a:srgbClr>
                  </a:gs>
                  <a:gs pos="50000">
                    <a:srgbClr val="2676FF">
                      <a:alpha val="40000"/>
                    </a:srgbClr>
                  </a:gs>
                  <a:gs pos="100000">
                    <a:srgbClr val="2676FF">
                      <a:lumMod val="75000"/>
                      <a:alpha val="70000"/>
                    </a:srgbClr>
                  </a:gs>
                </a:gsLst>
                <a:lin ang="5400000" scaled="0"/>
              </a:gradFill>
              <a:ln w="9525" cap="rnd">
                <a:solidFill>
                  <a:schemeClr val="bg1"/>
                </a:solidFill>
                <a:prstDash val="solid"/>
                <a:round/>
              </a:ln>
              <a:effectLst>
                <a:outerShdw blurRad="63500" sx="102000" sy="102000" algn="ctr" rotWithShape="0">
                  <a:prstClr val="black">
                    <a:alpha val="40000"/>
                  </a:prstClr>
                </a:outerShdw>
              </a:effectLst>
            </p:spPr>
            <p:txBody>
              <a:bodyPr anchor="ctr">
                <a:scene3d>
                  <a:camera prst="orthographicFront"/>
                  <a:lightRig rig="threePt" dir="t"/>
                </a:scene3d>
                <a:sp3d contourW="12700"/>
              </a:bodyPr>
              <a:p>
                <a:pPr marL="71755" algn="ctr">
                  <a:spcBef>
                    <a:spcPts val="600"/>
                  </a:spcBef>
                </a:pPr>
                <a:endParaRPr lang="zh-CN" altLang="en-US" b="1" kern="0">
                  <a:solidFill>
                    <a:srgbClr val="FFFF00"/>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44" name="矩形 43"/>
              <p:cNvSpPr/>
              <p:nvPr/>
            </p:nvSpPr>
            <p:spPr>
              <a:xfrm>
                <a:off x="1214306" y="4036196"/>
                <a:ext cx="2062294" cy="1214078"/>
              </a:xfrm>
              <a:prstGeom prst="rect">
                <a:avLst/>
              </a:prstGeom>
            </p:spPr>
            <p:txBody>
              <a:bodyPr wrap="square">
                <a:spAutoFit/>
              </a:bodyPr>
              <a:p>
                <a:pPr algn="ctr" defTabSz="967740" fontAlgn="base">
                  <a:lnSpc>
                    <a:spcPct val="150000"/>
                  </a:lnSpc>
                  <a:spcBef>
                    <a:spcPct val="0"/>
                  </a:spcBef>
                  <a:spcAft>
                    <a:spcPct val="0"/>
                  </a:spcAft>
                </a:pPr>
                <a:r>
                  <a:rPr lang="zh-CN" altLang="en-US" sz="2000" b="1" spc="100" dirty="0">
                    <a:solidFill>
                      <a:srgbClr val="FFC000"/>
                    </a:solidFill>
                    <a:effectLst>
                      <a:glow rad="101600">
                        <a:schemeClr val="tx1"/>
                      </a:glow>
                      <a:outerShdw blurRad="50800" dist="38100" dir="2700000" algn="tl" rotWithShape="0">
                        <a:prstClr val="black">
                          <a:alpha val="40000"/>
                        </a:prstClr>
                      </a:outerShdw>
                    </a:effectLst>
                    <a:latin typeface="微软雅黑" panose="020B0503020204020204" charset="-122"/>
                    <a:ea typeface="微软雅黑" panose="020B0503020204020204" charset="-122"/>
                  </a:rPr>
                  <a:t>机器学习</a:t>
                </a:r>
                <a:endParaRPr lang="zh-CN" altLang="en-US" sz="2000" b="1" spc="100" dirty="0">
                  <a:solidFill>
                    <a:srgbClr val="FFC000"/>
                  </a:solidFill>
                  <a:effectLst>
                    <a:glow rad="101600">
                      <a:schemeClr val="tx1"/>
                    </a:glow>
                    <a:outerShdw blurRad="50800" dist="38100" dir="2700000" algn="tl" rotWithShape="0">
                      <a:prstClr val="black">
                        <a:alpha val="40000"/>
                      </a:prstClr>
                    </a:outerShdw>
                  </a:effectLst>
                  <a:latin typeface="微软雅黑" panose="020B0503020204020204" charset="-122"/>
                  <a:ea typeface="微软雅黑" panose="020B0503020204020204" charset="-122"/>
                </a:endParaRPr>
              </a:p>
              <a:p>
                <a:pPr algn="ctr" defTabSz="967740" fontAlgn="base">
                  <a:lnSpc>
                    <a:spcPct val="150000"/>
                  </a:lnSpc>
                  <a:spcBef>
                    <a:spcPct val="0"/>
                  </a:spcBef>
                  <a:spcAft>
                    <a:spcPct val="0"/>
                  </a:spcAft>
                </a:pPr>
                <a:r>
                  <a:rPr lang="zh-CN" altLang="en-US" sz="2000" b="1" spc="100" dirty="0">
                    <a:solidFill>
                      <a:srgbClr val="FFC000"/>
                    </a:solidFill>
                    <a:effectLst>
                      <a:glow rad="101600">
                        <a:schemeClr val="tx1"/>
                      </a:glow>
                      <a:outerShdw blurRad="50800" dist="38100" dir="2700000" algn="tl" rotWithShape="0">
                        <a:prstClr val="black">
                          <a:alpha val="40000"/>
                        </a:prstClr>
                      </a:outerShdw>
                    </a:effectLst>
                    <a:latin typeface="微软雅黑" panose="020B0503020204020204" charset="-122"/>
                    <a:ea typeface="微软雅黑" panose="020B0503020204020204" charset="-122"/>
                  </a:rPr>
                  <a:t>算法要素</a:t>
                </a:r>
                <a:endParaRPr lang="zh-CN" altLang="en-US" sz="2000" b="1" spc="100" dirty="0">
                  <a:solidFill>
                    <a:srgbClr val="FFC000"/>
                  </a:solidFill>
                  <a:effectLst>
                    <a:glow rad="101600">
                      <a:schemeClr val="tx1"/>
                    </a:glow>
                    <a:outerShdw blurRad="50800" dist="38100" dir="2700000" algn="tl" rotWithShape="0">
                      <a:prstClr val="black">
                        <a:alpha val="40000"/>
                      </a:prstClr>
                    </a:outerShdw>
                  </a:effectLst>
                  <a:latin typeface="微软雅黑" panose="020B0503020204020204" charset="-122"/>
                  <a:ea typeface="微软雅黑" panose="020B0503020204020204" charset="-122"/>
                </a:endParaRPr>
              </a:p>
            </p:txBody>
          </p:sp>
          <p:sp>
            <p:nvSpPr>
              <p:cNvPr id="45" name="矩形: 圆角 44"/>
              <p:cNvSpPr/>
              <p:nvPr/>
            </p:nvSpPr>
            <p:spPr>
              <a:xfrm>
                <a:off x="1138437" y="3495675"/>
                <a:ext cx="2214363" cy="2215038"/>
              </a:xfrm>
              <a:prstGeom prst="roundRect">
                <a:avLst/>
              </a:prstGeom>
              <a:noFill/>
              <a:ln w="9525" cap="rnd">
                <a:solidFill>
                  <a:schemeClr val="bg1"/>
                </a:solidFill>
                <a:prstDash val="lgDash"/>
                <a:round/>
              </a:ln>
              <a:effectLst/>
            </p:spPr>
            <p:txBody>
              <a:bodyPr anchor="ctr">
                <a:scene3d>
                  <a:camera prst="orthographicFront"/>
                  <a:lightRig rig="threePt" dir="t"/>
                </a:scene3d>
                <a:sp3d contourW="12700"/>
              </a:bodyPr>
              <a:p>
                <a:pPr marL="71755" algn="ctr">
                  <a:spcBef>
                    <a:spcPts val="600"/>
                  </a:spcBef>
                </a:pPr>
                <a:endParaRPr lang="zh-CN" altLang="en-US" b="1" kern="0">
                  <a:solidFill>
                    <a:srgbClr val="FFFF00"/>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grpSp>
      <p:sp>
        <p:nvSpPr>
          <p:cNvPr id="16" name="矩形: 圆角 15"/>
          <p:cNvSpPr/>
          <p:nvPr/>
        </p:nvSpPr>
        <p:spPr>
          <a:xfrm>
            <a:off x="4108450" y="5430520"/>
            <a:ext cx="2973070" cy="659130"/>
          </a:xfrm>
          <a:prstGeom prst="roundRect">
            <a:avLst/>
          </a:prstGeom>
          <a:solidFill>
            <a:srgbClr val="031D89">
              <a:alpha val="75000"/>
            </a:srgbClr>
          </a:solidFill>
          <a:ln w="9525" cap="rnd">
            <a:solidFill>
              <a:schemeClr val="bg1"/>
            </a:solidFill>
            <a:prstDash val="solid"/>
            <a:round/>
          </a:ln>
          <a:effectLst>
            <a:outerShdw blurRad="63500" sx="102000" sy="102000" algn="ctr" rotWithShape="0">
              <a:prstClr val="black">
                <a:alpha val="40000"/>
              </a:prstClr>
            </a:outerShdw>
          </a:effectLst>
        </p:spPr>
        <p:txBody>
          <a:bodyPr anchor="ctr">
            <a:scene3d>
              <a:camera prst="orthographicFront"/>
              <a:lightRig rig="threePt" dir="t"/>
            </a:scene3d>
            <a:sp3d contourW="12700"/>
          </a:bodyPr>
          <a:p>
            <a:pPr marL="71755" algn="ctr">
              <a:spcBef>
                <a:spcPts val="600"/>
              </a:spcBef>
            </a:pPr>
            <a:r>
              <a:rPr lang="zh-CN" altLang="en-US" sz="2000" b="1" kern="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性能度量准则</a:t>
            </a:r>
            <a:endParaRPr lang="zh-CN" altLang="en-US" sz="2000" b="1" kern="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nvGrpSpPr>
          <p:cNvPr id="32" name="组合 31"/>
          <p:cNvGrpSpPr/>
          <p:nvPr/>
        </p:nvGrpSpPr>
        <p:grpSpPr>
          <a:xfrm rot="0">
            <a:off x="2915285" y="2879090"/>
            <a:ext cx="1171575" cy="2880995"/>
            <a:chOff x="2699734" y="2285328"/>
            <a:chExt cx="1096953" cy="2880995"/>
          </a:xfrm>
        </p:grpSpPr>
        <p:cxnSp>
          <p:nvCxnSpPr>
            <p:cNvPr id="39" name="连接符: 肘形 38"/>
            <p:cNvCxnSpPr/>
            <p:nvPr/>
          </p:nvCxnSpPr>
          <p:spPr>
            <a:xfrm rot="10800000" flipV="1">
              <a:off x="3708397" y="2285328"/>
              <a:ext cx="88290" cy="2880995"/>
            </a:xfrm>
            <a:prstGeom prst="bentConnector3">
              <a:avLst>
                <a:gd name="adj1" fmla="val 535477"/>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2699734" y="3699480"/>
              <a:ext cx="1079116"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 name="矩形: 圆角 15"/>
          <p:cNvSpPr/>
          <p:nvPr/>
        </p:nvSpPr>
        <p:spPr>
          <a:xfrm>
            <a:off x="4091305" y="4003040"/>
            <a:ext cx="2973070" cy="659130"/>
          </a:xfrm>
          <a:prstGeom prst="roundRect">
            <a:avLst/>
          </a:prstGeom>
          <a:solidFill>
            <a:srgbClr val="031D89">
              <a:alpha val="75000"/>
            </a:srgbClr>
          </a:solidFill>
          <a:ln w="9525" cap="rnd">
            <a:solidFill>
              <a:schemeClr val="bg1"/>
            </a:solidFill>
            <a:prstDash val="solid"/>
            <a:round/>
          </a:ln>
          <a:effectLst>
            <a:outerShdw blurRad="63500" sx="102000" sy="102000" algn="ctr" rotWithShape="0">
              <a:prstClr val="black">
                <a:alpha val="40000"/>
              </a:prstClr>
            </a:outerShdw>
          </a:effectLst>
        </p:spPr>
        <p:txBody>
          <a:bodyPr anchor="ctr">
            <a:scene3d>
              <a:camera prst="orthographicFront"/>
              <a:lightRig rig="threePt" dir="t"/>
            </a:scene3d>
            <a:sp3d contourW="12700"/>
          </a:bodyPr>
          <a:p>
            <a:pPr marL="71755" algn="ctr">
              <a:spcBef>
                <a:spcPts val="600"/>
              </a:spcBef>
            </a:pPr>
            <a:r>
              <a:rPr lang="zh-CN" altLang="en-US" sz="2000" b="1" kern="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模型</a:t>
            </a:r>
            <a:endParaRPr lang="zh-CN" altLang="en-US" sz="2000" b="1" kern="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nvSpPr>
        <p:spPr>
          <a:xfrm>
            <a:off x="107950" y="-98425"/>
            <a:ext cx="6637020" cy="959485"/>
          </a:xfrm>
          <a:prstGeom prst="rect">
            <a:avLst/>
          </a:prstGeom>
        </p:spPr>
        <p:txBody>
          <a:bodyPr anchor="ctr">
            <a:norm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lstStyle>
          <a:p>
            <a:r>
              <a:rPr lang="zh-CN" altLang="en-US" sz="3200"/>
              <a:t>机器学习的组成</a:t>
            </a:r>
            <a:r>
              <a:rPr lang="en-US" altLang="zh-CN" sz="3200"/>
              <a:t>——</a:t>
            </a:r>
            <a:r>
              <a:rPr lang="zh-CN" altLang="en-US" sz="3200"/>
              <a:t>数据</a:t>
            </a:r>
            <a:endParaRPr lang="zh-CN" altLang="en-US" sz="3200"/>
          </a:p>
        </p:txBody>
      </p:sp>
      <p:sp>
        <p:nvSpPr>
          <p:cNvPr id="9" name="文本框 8"/>
          <p:cNvSpPr txBox="1"/>
          <p:nvPr/>
        </p:nvSpPr>
        <p:spPr>
          <a:xfrm>
            <a:off x="395605" y="836930"/>
            <a:ext cx="7752715" cy="3322955"/>
          </a:xfrm>
          <a:prstGeom prst="rect">
            <a:avLst/>
          </a:prstGeom>
          <a:noFill/>
        </p:spPr>
        <p:txBody>
          <a:bodyPr wrap="square" rtlCol="0" anchor="t">
            <a:spAutoFit/>
          </a:bodyPr>
          <a:p>
            <a:pPr marL="285750" indent="-285750">
              <a:lnSpc>
                <a:spcPct val="150000"/>
              </a:lnSpc>
              <a:buClr>
                <a:srgbClr val="031D89"/>
              </a:buClr>
              <a:buFont typeface="Wingdings" panose="05000000000000000000" charset="0"/>
              <a:buChar char="l"/>
            </a:pPr>
            <a:r>
              <a:rPr lang="zh-CN" altLang="en-US" sz="2000">
                <a:sym typeface="+mn-ea"/>
              </a:rPr>
              <a:t>数据是机器学习算法的原材料，其中蕴含了数据的分布规律。生产实践中直接得到的一线数据往往是</a:t>
            </a:r>
            <a:r>
              <a:rPr lang="en-US" altLang="zh-CN" sz="2000">
                <a:sym typeface="+mn-ea"/>
              </a:rPr>
              <a:t>“</a:t>
            </a:r>
            <a:r>
              <a:rPr lang="zh-CN" altLang="en-US" sz="2000">
                <a:sym typeface="+mn-ea"/>
              </a:rPr>
              <a:t>脏数据</a:t>
            </a:r>
            <a:r>
              <a:rPr lang="en-US" altLang="zh-CN" sz="2000">
                <a:sym typeface="+mn-ea"/>
              </a:rPr>
              <a:t>”</a:t>
            </a:r>
            <a:r>
              <a:rPr lang="zh-CN" altLang="en-US" sz="2000">
                <a:sym typeface="+mn-ea"/>
              </a:rPr>
              <a:t>，可能包含大量缺失值、冗余值，而且不同维度下的数据的量纲往往也不尽相同，需要先期的特征工程对数据进行预处理。</a:t>
            </a:r>
            <a:endParaRPr lang="zh-CN" altLang="en-US" sz="2000">
              <a:sym typeface="+mn-ea"/>
            </a:endParaRPr>
          </a:p>
          <a:p>
            <a:pPr marL="285750" indent="-285750">
              <a:lnSpc>
                <a:spcPct val="150000"/>
              </a:lnSpc>
              <a:buClr>
                <a:srgbClr val="031D89"/>
              </a:buClr>
              <a:buFont typeface="Wingdings" panose="05000000000000000000" charset="0"/>
              <a:buChar char="l"/>
            </a:pPr>
            <a:r>
              <a:rPr lang="zh-CN" altLang="en-US" sz="2000">
                <a:sym typeface="+mn-ea"/>
              </a:rPr>
              <a:t>数据形式：</a:t>
            </a:r>
            <a:r>
              <a:rPr lang="zh-CN" altLang="en-US" sz="2000">
                <a:sym typeface="+mn-ea"/>
              </a:rPr>
              <a:t>数字化数据、图像数据，语音数据，文本数据等</a:t>
            </a:r>
            <a:endParaRPr lang="zh-CN" altLang="en-US" sz="2000">
              <a:sym typeface="+mn-ea"/>
            </a:endParaRPr>
          </a:p>
          <a:p>
            <a:pPr marL="285750" indent="-285750">
              <a:lnSpc>
                <a:spcPct val="150000"/>
              </a:lnSpc>
              <a:buClr>
                <a:srgbClr val="031D89"/>
              </a:buClr>
              <a:buFont typeface="Wingdings" panose="05000000000000000000" charset="0"/>
              <a:buChar char="l"/>
            </a:pPr>
            <a:endParaRPr lang="zh-CN" altLang="en-US" sz="2000"/>
          </a:p>
          <a:p>
            <a:pPr marL="285750" indent="-285750">
              <a:lnSpc>
                <a:spcPct val="150000"/>
              </a:lnSpc>
              <a:buClr>
                <a:srgbClr val="031D89"/>
              </a:buClr>
              <a:buFont typeface="Wingdings" panose="05000000000000000000" charset="0"/>
              <a:buChar char="l"/>
            </a:pPr>
            <a:endParaRPr lang="zh-CN" altLang="en-US" sz="2000"/>
          </a:p>
        </p:txBody>
      </p:sp>
      <p:grpSp>
        <p:nvGrpSpPr>
          <p:cNvPr id="32773" name="组合 22"/>
          <p:cNvGrpSpPr/>
          <p:nvPr/>
        </p:nvGrpSpPr>
        <p:grpSpPr>
          <a:xfrm>
            <a:off x="371793" y="3644900"/>
            <a:ext cx="2012950" cy="1150938"/>
            <a:chOff x="-26892" y="0"/>
            <a:chExt cx="2289676" cy="1477391"/>
          </a:xfrm>
        </p:grpSpPr>
        <p:sp>
          <p:nvSpPr>
            <p:cNvPr id="32789" name="文本框 14"/>
            <p:cNvSpPr/>
            <p:nvPr/>
          </p:nvSpPr>
          <p:spPr>
            <a:xfrm>
              <a:off x="873346" y="915153"/>
              <a:ext cx="1389438" cy="562238"/>
            </a:xfrm>
            <a:prstGeom prst="rect">
              <a:avLst/>
            </a:prstGeom>
            <a:solidFill>
              <a:srgbClr val="00B0F0"/>
            </a:solidFill>
            <a:ln w="9525">
              <a:noFill/>
            </a:ln>
          </p:spPr>
          <p:txBody>
            <a:bodyPr wrap="none" lIns="180000" tIns="108000" rIns="180000" bIns="144000">
              <a:spAutoFit/>
            </a:bodyPr>
            <a:p>
              <a:r>
                <a:rPr lang="zh-CN" altLang="en-US" sz="2000" b="1" dirty="0">
                  <a:solidFill>
                    <a:srgbClr val="FFFFFF"/>
                  </a:solidFill>
                  <a:latin typeface="Tw Cen MT" panose="020B0602020104020603" pitchFamily="34" charset="0"/>
                  <a:ea typeface="华文仿宋" panose="02010600040101010101" charset="-122"/>
                  <a:sym typeface="华文仿宋" panose="02010600040101010101" charset="-122"/>
                </a:rPr>
                <a:t>图像数据</a:t>
              </a:r>
              <a:endParaRPr lang="zh-CN" altLang="en-US" sz="2000" b="1" dirty="0">
                <a:solidFill>
                  <a:srgbClr val="FFFFFF"/>
                </a:solidFill>
                <a:latin typeface="Tw Cen MT" panose="020B0602020104020603" pitchFamily="34" charset="0"/>
                <a:ea typeface="华文仿宋" panose="02010600040101010101" charset="-122"/>
                <a:sym typeface="华文仿宋" panose="02010600040101010101" charset="-122"/>
              </a:endParaRPr>
            </a:p>
          </p:txBody>
        </p:sp>
        <p:grpSp>
          <p:nvGrpSpPr>
            <p:cNvPr id="32790" name="组合 18"/>
            <p:cNvGrpSpPr>
              <a:grpSpLocks noChangeAspect="1"/>
            </p:cNvGrpSpPr>
            <p:nvPr/>
          </p:nvGrpSpPr>
          <p:grpSpPr>
            <a:xfrm>
              <a:off x="-26892" y="0"/>
              <a:ext cx="2227167" cy="1429119"/>
              <a:chOff x="-26892" y="0"/>
              <a:chExt cx="2227167" cy="1429119"/>
            </a:xfrm>
          </p:grpSpPr>
          <p:pic>
            <p:nvPicPr>
              <p:cNvPr id="32791" name="图片 17"/>
              <p:cNvPicPr>
                <a:picLocks noChangeAspect="1"/>
              </p:cNvPicPr>
              <p:nvPr/>
            </p:nvPicPr>
            <p:blipFill>
              <a:blip r:embed="rId1"/>
              <a:stretch>
                <a:fillRect/>
              </a:stretch>
            </p:blipFill>
            <p:spPr>
              <a:xfrm>
                <a:off x="0" y="0"/>
                <a:ext cx="2200275" cy="885825"/>
              </a:xfrm>
              <a:prstGeom prst="rect">
                <a:avLst/>
              </a:prstGeom>
              <a:noFill/>
              <a:ln w="9525">
                <a:noFill/>
              </a:ln>
            </p:spPr>
          </p:pic>
          <p:pic>
            <p:nvPicPr>
              <p:cNvPr id="32792" name="图片 7"/>
              <p:cNvPicPr>
                <a:picLocks noChangeAspect="1"/>
              </p:cNvPicPr>
              <p:nvPr/>
            </p:nvPicPr>
            <p:blipFill>
              <a:blip r:embed="rId2"/>
              <a:stretch>
                <a:fillRect/>
              </a:stretch>
            </p:blipFill>
            <p:spPr>
              <a:xfrm>
                <a:off x="-26892" y="824443"/>
                <a:ext cx="897255" cy="604676"/>
              </a:xfrm>
              <a:prstGeom prst="rect">
                <a:avLst/>
              </a:prstGeom>
              <a:noFill/>
              <a:ln w="9525">
                <a:noFill/>
              </a:ln>
            </p:spPr>
          </p:pic>
        </p:grpSp>
      </p:grpSp>
      <p:grpSp>
        <p:nvGrpSpPr>
          <p:cNvPr id="32774" name="组合 23"/>
          <p:cNvGrpSpPr/>
          <p:nvPr/>
        </p:nvGrpSpPr>
        <p:grpSpPr>
          <a:xfrm>
            <a:off x="2591118" y="4158933"/>
            <a:ext cx="1512887" cy="1931987"/>
            <a:chOff x="0" y="0"/>
            <a:chExt cx="1605462" cy="2361779"/>
          </a:xfrm>
        </p:grpSpPr>
        <p:grpSp>
          <p:nvGrpSpPr>
            <p:cNvPr id="32785" name="组合 6"/>
            <p:cNvGrpSpPr>
              <a:grpSpLocks noChangeAspect="1"/>
            </p:cNvGrpSpPr>
            <p:nvPr/>
          </p:nvGrpSpPr>
          <p:grpSpPr>
            <a:xfrm>
              <a:off x="0" y="0"/>
              <a:ext cx="1523524" cy="1740181"/>
              <a:chOff x="0" y="0"/>
              <a:chExt cx="1523524" cy="1740181"/>
            </a:xfrm>
          </p:grpSpPr>
          <p:pic>
            <p:nvPicPr>
              <p:cNvPr id="32787" name="图片 5"/>
              <p:cNvPicPr>
                <a:picLocks noChangeAspect="1"/>
              </p:cNvPicPr>
              <p:nvPr/>
            </p:nvPicPr>
            <p:blipFill>
              <a:blip r:embed="rId3"/>
              <a:stretch>
                <a:fillRect/>
              </a:stretch>
            </p:blipFill>
            <p:spPr>
              <a:xfrm>
                <a:off x="0" y="0"/>
                <a:ext cx="1028381" cy="1372029"/>
              </a:xfrm>
              <a:prstGeom prst="rect">
                <a:avLst/>
              </a:prstGeom>
              <a:noFill/>
              <a:ln w="9525">
                <a:noFill/>
              </a:ln>
            </p:spPr>
          </p:pic>
          <p:pic>
            <p:nvPicPr>
              <p:cNvPr id="32788" name="图片 3"/>
              <p:cNvPicPr>
                <a:picLocks noChangeAspect="1"/>
              </p:cNvPicPr>
              <p:nvPr/>
            </p:nvPicPr>
            <p:blipFill>
              <a:blip r:embed="rId4"/>
              <a:stretch>
                <a:fillRect/>
              </a:stretch>
            </p:blipFill>
            <p:spPr>
              <a:xfrm>
                <a:off x="489437" y="516045"/>
                <a:ext cx="1034087" cy="1224136"/>
              </a:xfrm>
              <a:prstGeom prst="rect">
                <a:avLst/>
              </a:prstGeom>
              <a:noFill/>
              <a:ln w="9525">
                <a:noFill/>
              </a:ln>
            </p:spPr>
          </p:pic>
        </p:grpSp>
        <p:sp>
          <p:nvSpPr>
            <p:cNvPr id="32786" name="文本框 11"/>
            <p:cNvSpPr/>
            <p:nvPr/>
          </p:nvSpPr>
          <p:spPr>
            <a:xfrm>
              <a:off x="216024" y="1799541"/>
              <a:ext cx="1389438" cy="562238"/>
            </a:xfrm>
            <a:prstGeom prst="rect">
              <a:avLst/>
            </a:prstGeom>
            <a:solidFill>
              <a:srgbClr val="00B0F0"/>
            </a:solidFill>
            <a:ln w="9525">
              <a:noFill/>
            </a:ln>
          </p:spPr>
          <p:txBody>
            <a:bodyPr wrap="none" lIns="180000" tIns="108000" rIns="180000" bIns="144000">
              <a:spAutoFit/>
            </a:bodyPr>
            <a:p>
              <a:r>
                <a:rPr lang="zh-CN" altLang="en-US" sz="2000" b="1" dirty="0">
                  <a:solidFill>
                    <a:srgbClr val="FFFFFF"/>
                  </a:solidFill>
                  <a:latin typeface="Tw Cen MT" panose="020B0602020104020603" pitchFamily="34" charset="0"/>
                  <a:ea typeface="华文仿宋" panose="02010600040101010101" charset="-122"/>
                  <a:sym typeface="华文仿宋" panose="02010600040101010101" charset="-122"/>
                </a:rPr>
                <a:t>文本数据</a:t>
              </a:r>
              <a:endParaRPr lang="zh-CN" altLang="en-US" dirty="0">
                <a:solidFill>
                  <a:srgbClr val="000000"/>
                </a:solidFill>
                <a:latin typeface="Tw Cen MT" panose="020B0602020104020603" pitchFamily="34" charset="0"/>
                <a:ea typeface="华文仿宋" panose="02010600040101010101" charset="-122"/>
              </a:endParaRPr>
            </a:p>
          </p:txBody>
        </p:sp>
      </p:grpSp>
      <p:grpSp>
        <p:nvGrpSpPr>
          <p:cNvPr id="32775" name="组合 21"/>
          <p:cNvGrpSpPr/>
          <p:nvPr/>
        </p:nvGrpSpPr>
        <p:grpSpPr>
          <a:xfrm>
            <a:off x="6636068" y="4449445"/>
            <a:ext cx="2311400" cy="1409700"/>
            <a:chOff x="0" y="-108180"/>
            <a:chExt cx="3091810" cy="2422470"/>
          </a:xfrm>
        </p:grpSpPr>
        <p:sp>
          <p:nvSpPr>
            <p:cNvPr id="32779" name="文本框 13"/>
            <p:cNvSpPr/>
            <p:nvPr/>
          </p:nvSpPr>
          <p:spPr>
            <a:xfrm>
              <a:off x="915086" y="1630158"/>
              <a:ext cx="1632213" cy="684132"/>
            </a:xfrm>
            <a:prstGeom prst="rect">
              <a:avLst/>
            </a:prstGeom>
            <a:solidFill>
              <a:srgbClr val="00B0F0"/>
            </a:solidFill>
            <a:ln w="9525">
              <a:noFill/>
            </a:ln>
          </p:spPr>
          <p:txBody>
            <a:bodyPr wrap="none" lIns="180000" tIns="108000" rIns="180000" bIns="144000">
              <a:spAutoFit/>
            </a:bodyPr>
            <a:p>
              <a:r>
                <a:rPr lang="zh-CN" altLang="en-US" sz="2000" b="1" dirty="0">
                  <a:solidFill>
                    <a:srgbClr val="FFFFFF"/>
                  </a:solidFill>
                  <a:latin typeface="Tw Cen MT" panose="020B0602020104020603" pitchFamily="34" charset="0"/>
                  <a:ea typeface="华文仿宋" panose="02010600040101010101" charset="-122"/>
                  <a:sym typeface="华文仿宋" panose="02010600040101010101" charset="-122"/>
                </a:rPr>
                <a:t>视频数据</a:t>
              </a:r>
              <a:endParaRPr lang="zh-CN" altLang="en-US" dirty="0">
                <a:solidFill>
                  <a:srgbClr val="000000"/>
                </a:solidFill>
                <a:latin typeface="Tw Cen MT" panose="020B0602020104020603" pitchFamily="34" charset="0"/>
                <a:ea typeface="华文仿宋" panose="02010600040101010101" charset="-122"/>
              </a:endParaRPr>
            </a:p>
          </p:txBody>
        </p:sp>
        <p:grpSp>
          <p:nvGrpSpPr>
            <p:cNvPr id="32780" name="组合 16"/>
            <p:cNvGrpSpPr>
              <a:grpSpLocks noChangeAspect="1"/>
            </p:cNvGrpSpPr>
            <p:nvPr/>
          </p:nvGrpSpPr>
          <p:grpSpPr>
            <a:xfrm>
              <a:off x="0" y="-108180"/>
              <a:ext cx="3091810" cy="1858220"/>
              <a:chOff x="0" y="-108180"/>
              <a:chExt cx="3091810" cy="1858220"/>
            </a:xfrm>
          </p:grpSpPr>
          <p:grpSp>
            <p:nvGrpSpPr>
              <p:cNvPr id="32781" name="组合 41"/>
              <p:cNvGrpSpPr>
                <a:grpSpLocks noChangeAspect="1"/>
              </p:cNvGrpSpPr>
              <p:nvPr/>
            </p:nvGrpSpPr>
            <p:grpSpPr>
              <a:xfrm>
                <a:off x="0" y="-108180"/>
                <a:ext cx="3091810" cy="1726252"/>
                <a:chOff x="0" y="-108180"/>
                <a:chExt cx="3091810" cy="1726252"/>
              </a:xfrm>
            </p:grpSpPr>
            <p:pic>
              <p:nvPicPr>
                <p:cNvPr id="32783" name="图片 9"/>
                <p:cNvPicPr>
                  <a:picLocks noChangeAspect="1"/>
                </p:cNvPicPr>
                <p:nvPr/>
              </p:nvPicPr>
              <p:blipFill>
                <a:blip r:embed="rId5"/>
                <a:stretch>
                  <a:fillRect/>
                </a:stretch>
              </p:blipFill>
              <p:spPr>
                <a:xfrm>
                  <a:off x="0" y="-108180"/>
                  <a:ext cx="2743200" cy="1000125"/>
                </a:xfrm>
                <a:prstGeom prst="rect">
                  <a:avLst/>
                </a:prstGeom>
                <a:noFill/>
                <a:ln w="9525">
                  <a:noFill/>
                </a:ln>
              </p:spPr>
            </p:pic>
            <p:pic>
              <p:nvPicPr>
                <p:cNvPr id="32784" name="图片 8"/>
                <p:cNvPicPr>
                  <a:picLocks noChangeAspect="1"/>
                </p:cNvPicPr>
                <p:nvPr/>
              </p:nvPicPr>
              <p:blipFill>
                <a:blip r:embed="rId6"/>
                <a:stretch>
                  <a:fillRect/>
                </a:stretch>
              </p:blipFill>
              <p:spPr>
                <a:xfrm>
                  <a:off x="1091536" y="736401"/>
                  <a:ext cx="2000274" cy="881671"/>
                </a:xfrm>
                <a:prstGeom prst="rect">
                  <a:avLst/>
                </a:prstGeom>
                <a:noFill/>
                <a:ln w="9525">
                  <a:noFill/>
                </a:ln>
              </p:spPr>
            </p:pic>
          </p:grpSp>
          <p:pic>
            <p:nvPicPr>
              <p:cNvPr id="32782" name="图片 15"/>
              <p:cNvPicPr>
                <a:picLocks noChangeAspect="1"/>
              </p:cNvPicPr>
              <p:nvPr/>
            </p:nvPicPr>
            <p:blipFill>
              <a:blip r:embed="rId7"/>
              <a:stretch>
                <a:fillRect/>
              </a:stretch>
            </p:blipFill>
            <p:spPr>
              <a:xfrm>
                <a:off x="0" y="854570"/>
                <a:ext cx="933847" cy="895470"/>
              </a:xfrm>
              <a:prstGeom prst="rect">
                <a:avLst/>
              </a:prstGeom>
              <a:noFill/>
              <a:ln w="9525">
                <a:noFill/>
              </a:ln>
            </p:spPr>
          </p:pic>
        </p:grpSp>
      </p:grpSp>
      <p:grpSp>
        <p:nvGrpSpPr>
          <p:cNvPr id="32776" name="组合 12"/>
          <p:cNvGrpSpPr/>
          <p:nvPr/>
        </p:nvGrpSpPr>
        <p:grpSpPr>
          <a:xfrm>
            <a:off x="4427538" y="4077335"/>
            <a:ext cx="1844675" cy="1296988"/>
            <a:chOff x="0" y="0"/>
            <a:chExt cx="2097499" cy="1828842"/>
          </a:xfrm>
        </p:grpSpPr>
        <p:pic>
          <p:nvPicPr>
            <p:cNvPr id="32777" name="图片 28"/>
            <p:cNvPicPr>
              <a:picLocks noChangeAspect="1"/>
            </p:cNvPicPr>
            <p:nvPr/>
          </p:nvPicPr>
          <p:blipFill>
            <a:blip r:embed="rId8"/>
            <a:stretch>
              <a:fillRect/>
            </a:stretch>
          </p:blipFill>
          <p:spPr>
            <a:xfrm>
              <a:off x="0" y="0"/>
              <a:ext cx="2097499" cy="1419392"/>
            </a:xfrm>
            <a:prstGeom prst="rect">
              <a:avLst/>
            </a:prstGeom>
            <a:noFill/>
            <a:ln w="9525">
              <a:noFill/>
            </a:ln>
          </p:spPr>
        </p:pic>
        <p:sp>
          <p:nvSpPr>
            <p:cNvPr id="32778" name="文本框 30"/>
            <p:cNvSpPr/>
            <p:nvPr/>
          </p:nvSpPr>
          <p:spPr>
            <a:xfrm>
              <a:off x="354031" y="1266604"/>
              <a:ext cx="1389438" cy="562238"/>
            </a:xfrm>
            <a:prstGeom prst="rect">
              <a:avLst/>
            </a:prstGeom>
            <a:solidFill>
              <a:srgbClr val="00B0F0"/>
            </a:solidFill>
            <a:ln w="9525">
              <a:noFill/>
            </a:ln>
          </p:spPr>
          <p:txBody>
            <a:bodyPr wrap="none" lIns="180000" tIns="108000" rIns="180000" bIns="144000">
              <a:spAutoFit/>
            </a:bodyPr>
            <a:p>
              <a:r>
                <a:rPr lang="zh-CN" altLang="en-US" sz="2000" b="1" dirty="0">
                  <a:solidFill>
                    <a:srgbClr val="FFFFFF"/>
                  </a:solidFill>
                  <a:latin typeface="Tw Cen MT" panose="020B0602020104020603" pitchFamily="34" charset="0"/>
                  <a:ea typeface="华文仿宋" panose="02010600040101010101" charset="-122"/>
                  <a:sym typeface="华文仿宋" panose="02010600040101010101" charset="-122"/>
                </a:rPr>
                <a:t>音频数据</a:t>
              </a:r>
              <a:endParaRPr lang="zh-CN" altLang="en-US" dirty="0">
                <a:solidFill>
                  <a:srgbClr val="000000"/>
                </a:solidFill>
                <a:latin typeface="Tw Cen MT" panose="020B0602020104020603" pitchFamily="34" charset="0"/>
                <a:ea typeface="华文仿宋" panose="02010600040101010101" charset="-122"/>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nvSpPr>
        <p:spPr>
          <a:xfrm>
            <a:off x="107950" y="-98425"/>
            <a:ext cx="6637020" cy="959485"/>
          </a:xfrm>
          <a:prstGeom prst="rect">
            <a:avLst/>
          </a:prstGeom>
        </p:spPr>
        <p:txBody>
          <a:bodyPr anchor="ctr">
            <a:norm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lstStyle>
          <a:p>
            <a:r>
              <a:rPr lang="zh-CN" altLang="en-US" sz="3200"/>
              <a:t>机器学习的组成</a:t>
            </a:r>
            <a:r>
              <a:rPr lang="en-US" altLang="zh-CN" sz="3200"/>
              <a:t>——</a:t>
            </a:r>
            <a:r>
              <a:rPr lang="zh-CN" altLang="en-US" sz="3200"/>
              <a:t>模型</a:t>
            </a:r>
            <a:endParaRPr lang="zh-CN" altLang="en-US" sz="3200"/>
          </a:p>
        </p:txBody>
      </p:sp>
      <p:sp>
        <p:nvSpPr>
          <p:cNvPr id="9" name="文本框 8"/>
          <p:cNvSpPr txBox="1"/>
          <p:nvPr/>
        </p:nvSpPr>
        <p:spPr>
          <a:xfrm>
            <a:off x="395605" y="836930"/>
            <a:ext cx="7752715" cy="2861310"/>
          </a:xfrm>
          <a:prstGeom prst="rect">
            <a:avLst/>
          </a:prstGeom>
          <a:noFill/>
        </p:spPr>
        <p:txBody>
          <a:bodyPr wrap="square" rtlCol="0" anchor="t">
            <a:spAutoFit/>
          </a:bodyPr>
          <a:p>
            <a:pPr marL="285750" indent="-285750">
              <a:lnSpc>
                <a:spcPct val="150000"/>
              </a:lnSpc>
              <a:buClr>
                <a:srgbClr val="031D89"/>
              </a:buClr>
              <a:buFont typeface="Wingdings" panose="05000000000000000000" charset="0"/>
              <a:buChar char="l"/>
            </a:pPr>
            <a:r>
              <a:rPr lang="zh-CN" altLang="en-US" sz="2000">
                <a:sym typeface="+mn-ea"/>
              </a:rPr>
              <a:t>如何从众多机器学习模型中选择一个来对数据建模，是一个依赖于数据特点和研究人员经验的问题。常见的机器学习算法主要有逻辑回归、最大熵模型、</a:t>
            </a:r>
            <a:r>
              <a:rPr lang="en-US" altLang="zh-CN" sz="2000">
                <a:sym typeface="+mn-ea"/>
              </a:rPr>
              <a:t>k-</a:t>
            </a:r>
            <a:r>
              <a:rPr lang="zh-CN" altLang="en-US" sz="2000">
                <a:sym typeface="+mn-ea"/>
              </a:rPr>
              <a:t>近邻算法、决策树、朴素贝叶斯分类器、支持向量机、高斯混合模型、隐马尔可夫模型、降维、聚类、深度学习等。</a:t>
            </a:r>
            <a:endParaRPr lang="zh-CN" altLang="en-US" sz="2000"/>
          </a:p>
          <a:p>
            <a:pPr marL="285750" indent="-285750">
              <a:lnSpc>
                <a:spcPct val="150000"/>
              </a:lnSpc>
              <a:buClr>
                <a:srgbClr val="031D89"/>
              </a:buClr>
              <a:buFont typeface="Wingdings" panose="05000000000000000000" charset="0"/>
              <a:buChar char="l"/>
            </a:pPr>
            <a:endParaRPr lang="zh-CN" altLang="en-US" sz="2000"/>
          </a:p>
        </p:txBody>
      </p:sp>
      <p:pic>
        <p:nvPicPr>
          <p:cNvPr id="4" name="图片 3"/>
          <p:cNvPicPr>
            <a:picLocks noChangeAspect="1"/>
          </p:cNvPicPr>
          <p:nvPr/>
        </p:nvPicPr>
        <p:blipFill>
          <a:blip r:embed="rId1"/>
          <a:stretch>
            <a:fillRect/>
          </a:stretch>
        </p:blipFill>
        <p:spPr>
          <a:xfrm>
            <a:off x="263525" y="3141345"/>
            <a:ext cx="2953385" cy="2116455"/>
          </a:xfrm>
          <a:prstGeom prst="rect">
            <a:avLst/>
          </a:prstGeom>
        </p:spPr>
      </p:pic>
      <p:sp>
        <p:nvSpPr>
          <p:cNvPr id="2" name="文本框 14"/>
          <p:cNvSpPr/>
          <p:nvPr/>
        </p:nvSpPr>
        <p:spPr>
          <a:xfrm>
            <a:off x="685800" y="3279140"/>
            <a:ext cx="1377950" cy="422275"/>
          </a:xfrm>
          <a:prstGeom prst="rect">
            <a:avLst/>
          </a:prstGeom>
          <a:solidFill>
            <a:srgbClr val="00B0F0"/>
          </a:solidFill>
          <a:ln w="9525">
            <a:noFill/>
          </a:ln>
        </p:spPr>
        <p:txBody>
          <a:bodyPr wrap="none" lIns="180000" tIns="108000" rIns="180000" bIns="144000">
            <a:noAutofit/>
          </a:bodyPr>
          <a:p>
            <a:pPr algn="ctr"/>
            <a:r>
              <a:rPr lang="zh-CN" altLang="en-US" sz="2000" b="1" dirty="0">
                <a:solidFill>
                  <a:srgbClr val="FFFFFF"/>
                </a:solidFill>
                <a:latin typeface="Tw Cen MT" panose="020B0602020104020603" pitchFamily="34" charset="0"/>
                <a:ea typeface="华文仿宋" panose="02010600040101010101" charset="-122"/>
                <a:sym typeface="华文仿宋" panose="02010600040101010101" charset="-122"/>
              </a:rPr>
              <a:t>逻辑回归</a:t>
            </a:r>
            <a:endParaRPr lang="zh-CN" altLang="en-US" sz="2000" b="1" dirty="0">
              <a:solidFill>
                <a:srgbClr val="FFFFFF"/>
              </a:solidFill>
              <a:latin typeface="Tw Cen MT" panose="020B0602020104020603" pitchFamily="34" charset="0"/>
              <a:ea typeface="华文仿宋" panose="02010600040101010101" charset="-122"/>
              <a:sym typeface="华文仿宋" panose="02010600040101010101" charset="-122"/>
            </a:endParaRPr>
          </a:p>
        </p:txBody>
      </p:sp>
      <p:pic>
        <p:nvPicPr>
          <p:cNvPr id="3" name="图片 2"/>
          <p:cNvPicPr>
            <a:picLocks noChangeAspect="1"/>
          </p:cNvPicPr>
          <p:nvPr/>
        </p:nvPicPr>
        <p:blipFill>
          <a:blip r:embed="rId2"/>
          <a:stretch>
            <a:fillRect/>
          </a:stretch>
        </p:blipFill>
        <p:spPr>
          <a:xfrm>
            <a:off x="1259840" y="5229225"/>
            <a:ext cx="4091940" cy="1566545"/>
          </a:xfrm>
          <a:prstGeom prst="rect">
            <a:avLst/>
          </a:prstGeom>
        </p:spPr>
      </p:pic>
      <p:sp>
        <p:nvSpPr>
          <p:cNvPr id="5" name="文本框 14"/>
          <p:cNvSpPr/>
          <p:nvPr/>
        </p:nvSpPr>
        <p:spPr>
          <a:xfrm>
            <a:off x="683260" y="5589270"/>
            <a:ext cx="1377950" cy="422275"/>
          </a:xfrm>
          <a:prstGeom prst="rect">
            <a:avLst/>
          </a:prstGeom>
          <a:solidFill>
            <a:srgbClr val="00B0F0"/>
          </a:solidFill>
          <a:ln w="9525">
            <a:noFill/>
          </a:ln>
        </p:spPr>
        <p:txBody>
          <a:bodyPr wrap="none" lIns="180000" tIns="108000" rIns="180000" bIns="144000">
            <a:noAutofit/>
          </a:bodyPr>
          <a:p>
            <a:pPr algn="ctr"/>
            <a:r>
              <a:rPr lang="en-US" altLang="zh-CN" sz="2000" b="1" dirty="0">
                <a:solidFill>
                  <a:srgbClr val="FFFFFF"/>
                </a:solidFill>
                <a:latin typeface="Tw Cen MT" panose="020B0602020104020603" pitchFamily="34" charset="0"/>
                <a:ea typeface="华文仿宋" panose="02010600040101010101" charset="-122"/>
                <a:sym typeface="华文仿宋" panose="02010600040101010101" charset="-122"/>
              </a:rPr>
              <a:t>k-</a:t>
            </a:r>
            <a:r>
              <a:rPr lang="zh-CN" altLang="en-US" sz="2000" b="1" dirty="0">
                <a:solidFill>
                  <a:srgbClr val="FFFFFF"/>
                </a:solidFill>
                <a:latin typeface="Tw Cen MT" panose="020B0602020104020603" pitchFamily="34" charset="0"/>
                <a:ea typeface="华文仿宋" panose="02010600040101010101" charset="-122"/>
                <a:sym typeface="华文仿宋" panose="02010600040101010101" charset="-122"/>
              </a:rPr>
              <a:t>近邻算法</a:t>
            </a:r>
            <a:endParaRPr lang="zh-CN" altLang="en-US" sz="2000" b="1" dirty="0">
              <a:solidFill>
                <a:srgbClr val="FFFFFF"/>
              </a:solidFill>
              <a:latin typeface="Tw Cen MT" panose="020B0602020104020603" pitchFamily="34" charset="0"/>
              <a:ea typeface="华文仿宋" panose="02010600040101010101" charset="-122"/>
              <a:sym typeface="华文仿宋" panose="02010600040101010101" charset="-122"/>
            </a:endParaRPr>
          </a:p>
        </p:txBody>
      </p:sp>
      <p:pic>
        <p:nvPicPr>
          <p:cNvPr id="51204" name="Picture 2" descr="C:\Users\Marbo\Desktop\Decision-Tree.gif"/>
          <p:cNvPicPr>
            <a:picLocks noChangeAspect="1"/>
          </p:cNvPicPr>
          <p:nvPr/>
        </p:nvPicPr>
        <p:blipFill>
          <a:blip r:embed="rId3"/>
          <a:stretch>
            <a:fillRect/>
          </a:stretch>
        </p:blipFill>
        <p:spPr>
          <a:xfrm>
            <a:off x="3205480" y="3068955"/>
            <a:ext cx="3159125" cy="2053590"/>
          </a:xfrm>
          <a:prstGeom prst="rect">
            <a:avLst/>
          </a:prstGeom>
          <a:noFill/>
          <a:ln w="9525">
            <a:noFill/>
          </a:ln>
        </p:spPr>
      </p:pic>
      <p:sp>
        <p:nvSpPr>
          <p:cNvPr id="6" name="文本框 14"/>
          <p:cNvSpPr/>
          <p:nvPr/>
        </p:nvSpPr>
        <p:spPr>
          <a:xfrm>
            <a:off x="7020560" y="5661025"/>
            <a:ext cx="1377950" cy="422275"/>
          </a:xfrm>
          <a:prstGeom prst="rect">
            <a:avLst/>
          </a:prstGeom>
          <a:solidFill>
            <a:srgbClr val="00B0F0"/>
          </a:solidFill>
          <a:ln w="9525">
            <a:noFill/>
          </a:ln>
        </p:spPr>
        <p:txBody>
          <a:bodyPr wrap="none" lIns="180000" tIns="108000" rIns="180000" bIns="144000">
            <a:noAutofit/>
          </a:bodyPr>
          <a:p>
            <a:pPr algn="ctr"/>
            <a:r>
              <a:rPr lang="zh-CN" altLang="en-US" sz="2000" b="1" dirty="0">
                <a:solidFill>
                  <a:srgbClr val="FFFFFF"/>
                </a:solidFill>
                <a:latin typeface="Tw Cen MT" panose="020B0602020104020603" pitchFamily="34" charset="0"/>
                <a:ea typeface="华文仿宋" panose="02010600040101010101" charset="-122"/>
                <a:sym typeface="华文仿宋" panose="02010600040101010101" charset="-122"/>
              </a:rPr>
              <a:t>支持向量机</a:t>
            </a:r>
            <a:endParaRPr lang="zh-CN" altLang="en-US" sz="2000" b="1" dirty="0">
              <a:solidFill>
                <a:srgbClr val="FFFFFF"/>
              </a:solidFill>
              <a:latin typeface="Tw Cen MT" panose="020B0602020104020603" pitchFamily="34" charset="0"/>
              <a:ea typeface="华文仿宋" panose="02010600040101010101" charset="-122"/>
              <a:sym typeface="华文仿宋" panose="02010600040101010101" charset="-122"/>
            </a:endParaRPr>
          </a:p>
        </p:txBody>
      </p:sp>
      <p:pic>
        <p:nvPicPr>
          <p:cNvPr id="110596" name="Picture 2" descr="C:\Users\Marbo\Desktop\SVM_plot.jpg"/>
          <p:cNvPicPr>
            <a:picLocks noChangeAspect="1"/>
          </p:cNvPicPr>
          <p:nvPr/>
        </p:nvPicPr>
        <p:blipFill>
          <a:blip r:embed="rId4"/>
          <a:stretch>
            <a:fillRect/>
          </a:stretch>
        </p:blipFill>
        <p:spPr>
          <a:xfrm>
            <a:off x="6516370" y="3789045"/>
            <a:ext cx="2334260" cy="1902460"/>
          </a:xfrm>
          <a:prstGeom prst="rect">
            <a:avLst/>
          </a:prstGeom>
          <a:noFill/>
          <a:ln w="9525">
            <a:noFill/>
          </a:ln>
        </p:spPr>
      </p:pic>
      <p:sp>
        <p:nvSpPr>
          <p:cNvPr id="8" name="文本框 14"/>
          <p:cNvSpPr/>
          <p:nvPr/>
        </p:nvSpPr>
        <p:spPr>
          <a:xfrm>
            <a:off x="5260340" y="2997200"/>
            <a:ext cx="1377950" cy="422275"/>
          </a:xfrm>
          <a:prstGeom prst="rect">
            <a:avLst/>
          </a:prstGeom>
          <a:solidFill>
            <a:srgbClr val="00B0F0"/>
          </a:solidFill>
          <a:ln w="9525">
            <a:noFill/>
          </a:ln>
        </p:spPr>
        <p:txBody>
          <a:bodyPr wrap="none" lIns="180000" tIns="108000" rIns="180000" bIns="144000">
            <a:noAutofit/>
          </a:bodyPr>
          <a:p>
            <a:pPr algn="ctr"/>
            <a:r>
              <a:rPr lang="zh-CN" altLang="en-US" sz="2000" b="1" dirty="0">
                <a:solidFill>
                  <a:srgbClr val="FFFFFF"/>
                </a:solidFill>
                <a:latin typeface="Tw Cen MT" panose="020B0602020104020603" pitchFamily="34" charset="0"/>
                <a:ea typeface="华文仿宋" panose="02010600040101010101" charset="-122"/>
                <a:sym typeface="华文仿宋" panose="02010600040101010101" charset="-122"/>
              </a:rPr>
              <a:t>决策树</a:t>
            </a:r>
            <a:endParaRPr lang="zh-CN" altLang="en-US" sz="2000" b="1" dirty="0">
              <a:solidFill>
                <a:srgbClr val="FFFFFF"/>
              </a:solidFill>
              <a:latin typeface="Tw Cen MT" panose="020B0602020104020603" pitchFamily="34" charset="0"/>
              <a:ea typeface="华文仿宋" panose="02010600040101010101" charset="-122"/>
              <a:sym typeface="华文仿宋" panose="02010600040101010101"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313815" y="1324610"/>
            <a:ext cx="6516370" cy="1570990"/>
          </a:xfrm>
        </p:spPr>
        <p:txBody>
          <a:bodyPr>
            <a:noAutofit/>
          </a:bodyPr>
          <a:lstStyle/>
          <a:p>
            <a:pPr algn="ctr"/>
            <a:r>
              <a:rPr lang="zh-CN" altLang="en-US" sz="7200" dirty="0"/>
              <a:t>机器学习</a:t>
            </a:r>
            <a:endParaRPr lang="zh-CN" altLang="en-US" sz="7200" dirty="0"/>
          </a:p>
        </p:txBody>
      </p:sp>
      <p:sp>
        <p:nvSpPr>
          <p:cNvPr id="14340" name="Text Box 27"/>
          <p:cNvSpPr txBox="1"/>
          <p:nvPr/>
        </p:nvSpPr>
        <p:spPr>
          <a:xfrm>
            <a:off x="0" y="5407660"/>
            <a:ext cx="9144000" cy="521970"/>
          </a:xfrm>
          <a:prstGeom prst="rect">
            <a:avLst/>
          </a:prstGeom>
          <a:noFill/>
          <a:ln w="9525">
            <a:noFill/>
          </a:ln>
        </p:spPr>
        <p:txBody>
          <a:bodyPr>
            <a:spAutoFit/>
          </a:bodyPr>
          <a:p>
            <a:pPr algn="ctr" eaLnBrk="1" hangingPunct="1"/>
            <a:fld id="{BB962C8B-B14F-4D97-AF65-F5344CB8AC3E}" type="datetime2">
              <a:rPr lang="zh-CN" altLang="en-US" sz="2800"/>
            </a:fld>
            <a:endParaRPr lang="zh-CN" altLang="en-US" sz="2800"/>
          </a:p>
        </p:txBody>
      </p:sp>
      <p:sp>
        <p:nvSpPr>
          <p:cNvPr id="14341" name="Text Box 27"/>
          <p:cNvSpPr txBox="1"/>
          <p:nvPr/>
        </p:nvSpPr>
        <p:spPr>
          <a:xfrm>
            <a:off x="1633538" y="3280410"/>
            <a:ext cx="5876925" cy="2030095"/>
          </a:xfrm>
          <a:prstGeom prst="rect">
            <a:avLst/>
          </a:prstGeom>
          <a:noFill/>
          <a:ln w="9525">
            <a:noFill/>
          </a:ln>
        </p:spPr>
        <p:txBody>
          <a:bodyPr>
            <a:spAutoFit/>
          </a:bodyPr>
          <a:p>
            <a:pPr algn="ctr" eaLnBrk="1" hangingPunct="1">
              <a:lnSpc>
                <a:spcPct val="150000"/>
              </a:lnSpc>
            </a:pPr>
            <a:r>
              <a:rPr lang="zh-CN" altLang="en-US" sz="2800"/>
              <a:t>秦雪敏</a:t>
            </a:r>
            <a:endParaRPr lang="zh-CN" altLang="en-US" sz="2800"/>
          </a:p>
          <a:p>
            <a:pPr algn="ctr" eaLnBrk="1" hangingPunct="1">
              <a:lnSpc>
                <a:spcPct val="150000"/>
              </a:lnSpc>
            </a:pPr>
            <a:r>
              <a:rPr lang="zh-CN" altLang="en-US" sz="2800"/>
              <a:t>Qinxuemin@ahtcm.edu.cn</a:t>
            </a:r>
            <a:endParaRPr lang="zh-CN" altLang="en-US" sz="2800"/>
          </a:p>
          <a:p>
            <a:pPr algn="ctr" eaLnBrk="1" hangingPunct="1">
              <a:lnSpc>
                <a:spcPct val="150000"/>
              </a:lnSpc>
            </a:pPr>
            <a:r>
              <a:rPr lang="zh-CN" altLang="en-US" sz="2800"/>
              <a:t>医药信息工程学院</a:t>
            </a:r>
            <a:endParaRPr lang="zh-CN" altLang="en-US" sz="2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395605" y="836930"/>
            <a:ext cx="7942580" cy="2399665"/>
          </a:xfrm>
          <a:prstGeom prst="rect">
            <a:avLst/>
          </a:prstGeom>
          <a:noFill/>
        </p:spPr>
        <p:txBody>
          <a:bodyPr wrap="square" rtlCol="0" anchor="t">
            <a:spAutoFit/>
          </a:bodyPr>
          <a:p>
            <a:pPr marL="285750" indent="-285750">
              <a:lnSpc>
                <a:spcPct val="150000"/>
              </a:lnSpc>
              <a:buClr>
                <a:srgbClr val="031D89"/>
              </a:buClr>
              <a:buFont typeface="Wingdings" panose="05000000000000000000" charset="0"/>
              <a:buChar char="l"/>
            </a:pPr>
            <a:r>
              <a:rPr lang="zh-CN" altLang="en-US" sz="2000">
                <a:sym typeface="+mn-ea"/>
              </a:rPr>
              <a:t>性能度量准则用于指导机器学习模型进行模型参数求解，这一过程</a:t>
            </a:r>
            <a:r>
              <a:rPr lang="zh-CN" altLang="en-US" sz="2000">
                <a:sym typeface="+mn-ea"/>
              </a:rPr>
              <a:t>称</a:t>
            </a:r>
            <a:r>
              <a:rPr lang="zh-CN" altLang="en-US" sz="2000">
                <a:sym typeface="+mn-ea"/>
              </a:rPr>
              <a:t>为训练。训练的目的是使性能度量准则在给定数据集上达到最优。训练一个机器学习模型往往需要对大量的参数进行反复调整或者搜索，这一过程称为调参。对于其中在训练之前调整设置的参数，称之为超参数。</a:t>
            </a:r>
            <a:endParaRPr lang="zh-CN" altLang="en-US" sz="2000"/>
          </a:p>
        </p:txBody>
      </p:sp>
      <p:sp>
        <p:nvSpPr>
          <p:cNvPr id="10" name="标题 1"/>
          <p:cNvSpPr>
            <a:spLocks noGrp="1"/>
          </p:cNvSpPr>
          <p:nvPr/>
        </p:nvSpPr>
        <p:spPr>
          <a:xfrm>
            <a:off x="107950" y="-98425"/>
            <a:ext cx="6637020" cy="959485"/>
          </a:xfrm>
          <a:prstGeom prst="rect">
            <a:avLst/>
          </a:prstGeom>
        </p:spPr>
        <p:txBody>
          <a:bodyPr anchor="ctr">
            <a:normAutofit lnSpcReduction="20000"/>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lstStyle>
          <a:p>
            <a:r>
              <a:rPr lang="zh-CN" altLang="en-US" sz="3200"/>
              <a:t>机器学习的组成</a:t>
            </a:r>
            <a:r>
              <a:rPr lang="en-US" altLang="zh-CN" sz="3200"/>
              <a:t>——</a:t>
            </a:r>
            <a:r>
              <a:rPr lang="zh-CN" altLang="en-US" sz="3200"/>
              <a:t>性能度量准则</a:t>
            </a:r>
            <a:endParaRPr lang="zh-CN" altLang="en-US" sz="3200"/>
          </a:p>
        </p:txBody>
      </p:sp>
      <p:sp>
        <p:nvSpPr>
          <p:cNvPr id="63" name="圆角矩形 62"/>
          <p:cNvSpPr/>
          <p:nvPr/>
        </p:nvSpPr>
        <p:spPr bwMode="auto">
          <a:xfrm>
            <a:off x="3632200" y="4964430"/>
            <a:ext cx="4493260" cy="759460"/>
          </a:xfrm>
          <a:prstGeom prst="roundRect">
            <a:avLst/>
          </a:prstGeom>
          <a:ln>
            <a:solidFill>
              <a:srgbClr val="00B0F0"/>
            </a:solidFill>
            <a:headEnd type="none" w="med" len="med"/>
            <a:tailEnd type="none" w="med" len="sm"/>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
            <a:pPr marL="0" marR="0" indent="0" algn="ctr" defTabSz="914400" rtl="0" eaLnBrk="1" fontAlgn="base" latinLnBrk="1" hangingPunct="1">
              <a:lnSpc>
                <a:spcPct val="80000"/>
              </a:lnSpc>
              <a:spcBef>
                <a:spcPct val="50000"/>
              </a:spcBef>
              <a:spcAft>
                <a:spcPct val="0"/>
              </a:spcAft>
              <a:buClr>
                <a:srgbClr val="FF0000"/>
              </a:buClr>
              <a:buSzTx/>
              <a:buFont typeface="Wingdings" panose="05000000000000000000" pitchFamily="2" charset="2"/>
              <a:buNone/>
            </a:pPr>
            <a:endParaRPr kumimoji="1" lang="zh-CN" altLang="en-US" sz="1000" b="0" i="0" u="none" strike="noStrike" cap="none" normalizeH="0" baseline="0">
              <a:ln>
                <a:noFill/>
              </a:ln>
              <a:solidFill>
                <a:schemeClr val="tx1"/>
              </a:solidFill>
              <a:effectLst/>
              <a:latin typeface="굴림" pitchFamily="50" charset="-127"/>
              <a:ea typeface="굴림" pitchFamily="50" charset="-127"/>
              <a:cs typeface="Tahoma" panose="020B0604030504040204" pitchFamily="34" charset="0"/>
            </a:endParaRPr>
          </a:p>
        </p:txBody>
      </p:sp>
      <p:sp>
        <p:nvSpPr>
          <p:cNvPr id="64" name="圆角矩形 63"/>
          <p:cNvSpPr/>
          <p:nvPr/>
        </p:nvSpPr>
        <p:spPr bwMode="auto">
          <a:xfrm>
            <a:off x="3632200" y="3660140"/>
            <a:ext cx="4493260" cy="756920"/>
          </a:xfrm>
          <a:prstGeom prst="roundRect">
            <a:avLst/>
          </a:prstGeom>
          <a:ln>
            <a:solidFill>
              <a:srgbClr val="FFC000"/>
            </a:solidFill>
            <a:headEnd type="none" w="med" len="med"/>
            <a:tailEnd type="none" w="med" len="sm"/>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
            <a:pPr marL="0" marR="0" indent="0" algn="ctr" defTabSz="914400" rtl="0" eaLnBrk="1" fontAlgn="base" latinLnBrk="1" hangingPunct="1">
              <a:lnSpc>
                <a:spcPct val="80000"/>
              </a:lnSpc>
              <a:spcBef>
                <a:spcPct val="50000"/>
              </a:spcBef>
              <a:spcAft>
                <a:spcPct val="0"/>
              </a:spcAft>
              <a:buClr>
                <a:srgbClr val="FF0000"/>
              </a:buClr>
              <a:buSzTx/>
              <a:buFont typeface="Wingdings" panose="05000000000000000000" pitchFamily="2" charset="2"/>
              <a:buNone/>
            </a:pPr>
            <a:endParaRPr kumimoji="1" lang="zh-CN" altLang="en-US" sz="1000" b="0" i="0" u="none" strike="noStrike" cap="none" normalizeH="0" baseline="0">
              <a:ln>
                <a:noFill/>
              </a:ln>
              <a:solidFill>
                <a:schemeClr val="tx1"/>
              </a:solidFill>
              <a:effectLst/>
              <a:latin typeface="굴림" pitchFamily="50" charset="-127"/>
              <a:ea typeface="굴림" pitchFamily="50" charset="-127"/>
              <a:cs typeface="Tahoma" panose="020B0604030504040204" pitchFamily="34" charset="0"/>
            </a:endParaRPr>
          </a:p>
        </p:txBody>
      </p:sp>
      <p:sp>
        <p:nvSpPr>
          <p:cNvPr id="72" name="矩形 71"/>
          <p:cNvSpPr/>
          <p:nvPr/>
        </p:nvSpPr>
        <p:spPr>
          <a:xfrm>
            <a:off x="5176368" y="3683899"/>
            <a:ext cx="1706880" cy="398780"/>
          </a:xfrm>
          <a:prstGeom prst="rect">
            <a:avLst/>
          </a:prstGeom>
        </p:spPr>
        <p:txBody>
          <a:bodyPr wrap="none">
            <a:spAutoFit/>
          </a:bodyPr>
          <a:p>
            <a:r>
              <a:rPr lang="zh-CN" altLang="en-US" sz="2000" b="1" dirty="0">
                <a:solidFill>
                  <a:srgbClr val="C00000"/>
                </a:solidFill>
                <a:effectLst>
                  <a:outerShdw blurRad="38100" dist="38100" dir="2700000" algn="tl">
                    <a:srgbClr val="000000">
                      <a:alpha val="43137"/>
                    </a:srgbClr>
                  </a:outerShdw>
                </a:effectLst>
                <a:latin typeface="Times New Roman" panose="02020603050405020304" charset="0"/>
                <a:ea typeface="微软雅黑" panose="020B0503020204020204" charset="-122"/>
                <a:cs typeface="Times New Roman" panose="02020603050405020304" charset="0"/>
              </a:rPr>
              <a:t>机器学习模型</a:t>
            </a:r>
            <a:endParaRPr lang="zh-CN" altLang="en-US" sz="2000" dirty="0"/>
          </a:p>
        </p:txBody>
      </p:sp>
      <p:sp>
        <p:nvSpPr>
          <p:cNvPr id="73" name="矩形 72"/>
          <p:cNvSpPr/>
          <p:nvPr/>
        </p:nvSpPr>
        <p:spPr>
          <a:xfrm>
            <a:off x="5536274" y="4968114"/>
            <a:ext cx="690880" cy="398780"/>
          </a:xfrm>
          <a:prstGeom prst="rect">
            <a:avLst/>
          </a:prstGeom>
        </p:spPr>
        <p:txBody>
          <a:bodyPr wrap="none">
            <a:spAutoFit/>
          </a:bodyPr>
          <a:p>
            <a:r>
              <a:rPr lang="zh-CN" altLang="en-US" sz="2000" b="1" dirty="0">
                <a:solidFill>
                  <a:srgbClr val="C00000"/>
                </a:solidFill>
                <a:effectLst>
                  <a:outerShdw blurRad="38100" dist="38100" dir="2700000" algn="tl">
                    <a:srgbClr val="000000">
                      <a:alpha val="43137"/>
                    </a:srgbClr>
                  </a:outerShdw>
                </a:effectLst>
                <a:latin typeface="Times New Roman" panose="02020603050405020304" charset="0"/>
                <a:ea typeface="微软雅黑" panose="020B0503020204020204" charset="-122"/>
                <a:cs typeface="Times New Roman" panose="02020603050405020304" charset="0"/>
              </a:rPr>
              <a:t>调参</a:t>
            </a:r>
            <a:endParaRPr lang="zh-CN" altLang="en-US" sz="2000" b="1" dirty="0">
              <a:solidFill>
                <a:srgbClr val="C00000"/>
              </a:solidFill>
              <a:effectLst>
                <a:outerShdw blurRad="38100" dist="38100" dir="2700000" algn="tl">
                  <a:srgbClr val="000000">
                    <a:alpha val="43137"/>
                  </a:srgbClr>
                </a:outerShdw>
              </a:effectLst>
              <a:latin typeface="Times New Roman" panose="02020603050405020304" charset="0"/>
              <a:ea typeface="微软雅黑" panose="020B0503020204020204" charset="-122"/>
              <a:cs typeface="Times New Roman" panose="02020603050405020304" charset="0"/>
            </a:endParaRPr>
          </a:p>
        </p:txBody>
      </p:sp>
      <p:sp>
        <p:nvSpPr>
          <p:cNvPr id="75" name="矩形 74"/>
          <p:cNvSpPr/>
          <p:nvPr/>
        </p:nvSpPr>
        <p:spPr>
          <a:xfrm>
            <a:off x="5263515" y="4008120"/>
            <a:ext cx="1770380" cy="406400"/>
          </a:xfrm>
          <a:prstGeom prst="rect">
            <a:avLst/>
          </a:prstGeom>
        </p:spPr>
        <p:txBody>
          <a:bodyPr wrap="square">
            <a:spAutoFit/>
          </a:bodyPr>
          <a:p>
            <a:pPr>
              <a:lnSpc>
                <a:spcPct val="114000"/>
              </a:lnSpc>
            </a:pPr>
            <a:r>
              <a:rPr lang="zh-CN" altLang="en-US" b="1" dirty="0">
                <a:solidFill>
                  <a:schemeClr val="tx2">
                    <a:lumMod val="50000"/>
                  </a:schemeClr>
                </a:solidFill>
                <a:latin typeface="Times New Roman" panose="02020603050405020304" charset="0"/>
                <a:ea typeface="微软雅黑" panose="020B0503020204020204" charset="-122"/>
                <a:cs typeface="Times New Roman" panose="02020603050405020304" charset="0"/>
              </a:rPr>
              <a:t>性能度量准则</a:t>
            </a:r>
            <a:endParaRPr lang="zh-CN" altLang="en-US" b="1" dirty="0">
              <a:solidFill>
                <a:schemeClr val="tx2">
                  <a:lumMod val="50000"/>
                </a:schemeClr>
              </a:solidFill>
              <a:latin typeface="Times New Roman" panose="02020603050405020304" charset="0"/>
              <a:ea typeface="微软雅黑" panose="020B0503020204020204" charset="-122"/>
              <a:cs typeface="Times New Roman" panose="02020603050405020304" charset="0"/>
            </a:endParaRPr>
          </a:p>
        </p:txBody>
      </p:sp>
      <p:sp>
        <p:nvSpPr>
          <p:cNvPr id="76" name="矩形 75"/>
          <p:cNvSpPr/>
          <p:nvPr/>
        </p:nvSpPr>
        <p:spPr>
          <a:xfrm>
            <a:off x="4210685" y="5325745"/>
            <a:ext cx="3797935" cy="371475"/>
          </a:xfrm>
          <a:prstGeom prst="rect">
            <a:avLst/>
          </a:prstGeom>
        </p:spPr>
        <p:txBody>
          <a:bodyPr wrap="square">
            <a:spAutoFit/>
          </a:bodyPr>
          <a:p>
            <a:pPr>
              <a:lnSpc>
                <a:spcPct val="114000"/>
              </a:lnSpc>
            </a:pPr>
            <a:r>
              <a:rPr lang="zh-CN" altLang="en-US" sz="1600" b="1" dirty="0">
                <a:solidFill>
                  <a:schemeClr val="tx2">
                    <a:lumMod val="50000"/>
                  </a:schemeClr>
                </a:solidFill>
                <a:latin typeface="Times New Roman" panose="02020603050405020304" charset="0"/>
                <a:ea typeface="微软雅黑" panose="020B0503020204020204" charset="-122"/>
                <a:cs typeface="Times New Roman" panose="02020603050405020304" charset="0"/>
                <a:sym typeface="+mn-ea"/>
              </a:rPr>
              <a:t>对大量的参数进行反复调整或者搜索</a:t>
            </a:r>
            <a:endParaRPr lang="zh-CN" altLang="en-US" sz="1600" b="1" dirty="0">
              <a:solidFill>
                <a:schemeClr val="tx2">
                  <a:lumMod val="50000"/>
                </a:schemeClr>
              </a:solidFill>
              <a:latin typeface="Times New Roman" panose="02020603050405020304" charset="0"/>
              <a:ea typeface="微软雅黑" panose="020B0503020204020204" charset="-122"/>
              <a:cs typeface="Times New Roman" panose="02020603050405020304" charset="0"/>
            </a:endParaRPr>
          </a:p>
        </p:txBody>
      </p:sp>
      <p:sp>
        <p:nvSpPr>
          <p:cNvPr id="34" name="箭头: 右 33"/>
          <p:cNvSpPr/>
          <p:nvPr/>
        </p:nvSpPr>
        <p:spPr>
          <a:xfrm rot="5400000">
            <a:off x="5702935" y="4554855"/>
            <a:ext cx="421005" cy="327660"/>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1" name="文本框 10"/>
          <p:cNvSpPr txBox="1"/>
          <p:nvPr/>
        </p:nvSpPr>
        <p:spPr>
          <a:xfrm>
            <a:off x="5936615" y="4479925"/>
            <a:ext cx="1309370" cy="306705"/>
          </a:xfrm>
          <a:prstGeom prst="rect">
            <a:avLst/>
          </a:prstGeom>
          <a:noFill/>
        </p:spPr>
        <p:txBody>
          <a:bodyPr wrap="square" rtlCol="0" anchor="t">
            <a:spAutoFit/>
          </a:bodyPr>
          <a:p>
            <a:r>
              <a:rPr lang="zh-CN" altLang="en-US" sz="1400">
                <a:sym typeface="+mn-ea"/>
              </a:rPr>
              <a:t>参数求解</a:t>
            </a:r>
            <a:endParaRPr lang="zh-CN" altLang="en-US" sz="1400">
              <a:sym typeface="+mn-ea"/>
            </a:endParaRPr>
          </a:p>
        </p:txBody>
      </p:sp>
      <p:sp>
        <p:nvSpPr>
          <p:cNvPr id="13" name="下弧形箭头 12"/>
          <p:cNvSpPr/>
          <p:nvPr/>
        </p:nvSpPr>
        <p:spPr>
          <a:xfrm rot="16200000">
            <a:off x="7827010" y="4239895"/>
            <a:ext cx="1544955" cy="850900"/>
          </a:xfrm>
          <a:prstGeom prst="curvedUp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
        <p:nvSpPr>
          <p:cNvPr id="14" name="圆角矩形 13"/>
          <p:cNvSpPr/>
          <p:nvPr/>
        </p:nvSpPr>
        <p:spPr bwMode="auto">
          <a:xfrm>
            <a:off x="208915" y="4272280"/>
            <a:ext cx="2877185" cy="893445"/>
          </a:xfrm>
          <a:prstGeom prst="roundRect">
            <a:avLst/>
          </a:prstGeom>
          <a:ln>
            <a:solidFill>
              <a:schemeClr val="accent3"/>
            </a:solidFill>
            <a:headEnd type="none" w="med" len="med"/>
            <a:tailEnd type="none" w="med" len="sm"/>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
            <a:pPr marL="0" marR="0" indent="0" algn="ctr" defTabSz="914400" rtl="0" eaLnBrk="1" fontAlgn="base" latinLnBrk="1" hangingPunct="1">
              <a:lnSpc>
                <a:spcPct val="80000"/>
              </a:lnSpc>
              <a:spcBef>
                <a:spcPct val="50000"/>
              </a:spcBef>
              <a:spcAft>
                <a:spcPct val="0"/>
              </a:spcAft>
              <a:buClr>
                <a:srgbClr val="FF0000"/>
              </a:buClr>
              <a:buSzTx/>
              <a:buFont typeface="Wingdings" panose="05000000000000000000" pitchFamily="2" charset="2"/>
              <a:buNone/>
            </a:pPr>
            <a:endParaRPr kumimoji="1" lang="zh-CN" altLang="en-US" sz="1000" b="0" i="0" u="none" strike="noStrike" cap="none" normalizeH="0" baseline="0">
              <a:ln>
                <a:noFill/>
              </a:ln>
              <a:solidFill>
                <a:schemeClr val="tx1"/>
              </a:solidFill>
              <a:effectLst/>
              <a:latin typeface="굴림" pitchFamily="50" charset="-127"/>
              <a:ea typeface="굴림" pitchFamily="50" charset="-127"/>
              <a:cs typeface="Tahoma" panose="020B0604030504040204" pitchFamily="34" charset="0"/>
            </a:endParaRPr>
          </a:p>
        </p:txBody>
      </p:sp>
      <p:sp>
        <p:nvSpPr>
          <p:cNvPr id="15" name="矩形 14"/>
          <p:cNvSpPr/>
          <p:nvPr/>
        </p:nvSpPr>
        <p:spPr>
          <a:xfrm>
            <a:off x="1170878" y="4302431"/>
            <a:ext cx="944880" cy="398780"/>
          </a:xfrm>
          <a:prstGeom prst="rect">
            <a:avLst/>
          </a:prstGeom>
        </p:spPr>
        <p:txBody>
          <a:bodyPr wrap="none">
            <a:spAutoFit/>
          </a:bodyPr>
          <a:p>
            <a:r>
              <a:rPr lang="zh-CN" altLang="en-US" sz="2000" b="1" dirty="0">
                <a:solidFill>
                  <a:srgbClr val="C00000"/>
                </a:solidFill>
                <a:effectLst>
                  <a:outerShdw blurRad="38100" dist="38100" dir="2700000" algn="tl">
                    <a:srgbClr val="000000">
                      <a:alpha val="43137"/>
                    </a:srgbClr>
                  </a:outerShdw>
                </a:effectLst>
                <a:latin typeface="Times New Roman" panose="02020603050405020304" charset="0"/>
                <a:ea typeface="微软雅黑" panose="020B0503020204020204" charset="-122"/>
                <a:cs typeface="Times New Roman" panose="02020603050405020304" charset="0"/>
              </a:rPr>
              <a:t>超参数</a:t>
            </a:r>
            <a:endParaRPr lang="zh-CN" altLang="en-US" sz="2000" dirty="0"/>
          </a:p>
        </p:txBody>
      </p:sp>
      <p:sp>
        <p:nvSpPr>
          <p:cNvPr id="16" name="矩形 15"/>
          <p:cNvSpPr/>
          <p:nvPr/>
        </p:nvSpPr>
        <p:spPr>
          <a:xfrm>
            <a:off x="469265" y="4699000"/>
            <a:ext cx="2639695" cy="371475"/>
          </a:xfrm>
          <a:prstGeom prst="rect">
            <a:avLst/>
          </a:prstGeom>
        </p:spPr>
        <p:txBody>
          <a:bodyPr wrap="square">
            <a:spAutoFit/>
          </a:bodyPr>
          <a:p>
            <a:pPr>
              <a:lnSpc>
                <a:spcPct val="114000"/>
              </a:lnSpc>
            </a:pPr>
            <a:r>
              <a:rPr lang="zh-CN" altLang="en-US" sz="1600" b="1" dirty="0">
                <a:solidFill>
                  <a:schemeClr val="tx2">
                    <a:lumMod val="50000"/>
                  </a:schemeClr>
                </a:solidFill>
                <a:latin typeface="Times New Roman" panose="02020603050405020304" charset="0"/>
                <a:ea typeface="微软雅黑" panose="020B0503020204020204" charset="-122"/>
                <a:cs typeface="Times New Roman" panose="02020603050405020304" charset="0"/>
                <a:sym typeface="+mn-ea"/>
              </a:rPr>
              <a:t>在训练之前调整设置的参数</a:t>
            </a:r>
            <a:endParaRPr lang="zh-CN" altLang="en-US" sz="1600" b="1" dirty="0">
              <a:solidFill>
                <a:schemeClr val="tx2">
                  <a:lumMod val="50000"/>
                </a:schemeClr>
              </a:solidFill>
              <a:latin typeface="Times New Roman" panose="02020603050405020304" charset="0"/>
              <a:ea typeface="微软雅黑" panose="020B0503020204020204" charset="-122"/>
              <a:cs typeface="Times New Roman" panose="02020603050405020304" charset="0"/>
            </a:endParaRPr>
          </a:p>
        </p:txBody>
      </p:sp>
      <p:sp>
        <p:nvSpPr>
          <p:cNvPr id="19" name="箭头: 右 33"/>
          <p:cNvSpPr/>
          <p:nvPr/>
        </p:nvSpPr>
        <p:spPr>
          <a:xfrm rot="20580000">
            <a:off x="3148965" y="3947795"/>
            <a:ext cx="421005" cy="327660"/>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dirty="0"/>
          </a:p>
        </p:txBody>
      </p:sp>
      <p:sp>
        <p:nvSpPr>
          <p:cNvPr id="20" name="箭头: 右 33"/>
          <p:cNvSpPr/>
          <p:nvPr/>
        </p:nvSpPr>
        <p:spPr>
          <a:xfrm rot="1980000">
            <a:off x="3175635" y="4992370"/>
            <a:ext cx="421005" cy="327660"/>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1460" y="908685"/>
            <a:ext cx="7498080" cy="2503170"/>
          </a:xfrm>
        </p:spPr>
        <p:txBody>
          <a:bodyPr/>
          <a:lstStyle/>
          <a:p>
            <a:pPr>
              <a:lnSpc>
                <a:spcPct val="150000"/>
              </a:lnSpc>
              <a:buClr>
                <a:srgbClr val="031D89"/>
              </a:buClr>
              <a:buSzPct val="100000"/>
              <a:buFont typeface="Wingdings" panose="05000000000000000000" charset="0"/>
              <a:buChar char="l"/>
            </a:pPr>
            <a:r>
              <a:rPr lang="zh-CN" altLang="en-US" sz="2000"/>
              <a:t>按照不同的划分准则，机器学习算法可以分为不同的类型。</a:t>
            </a:r>
            <a:endParaRPr lang="zh-CN" altLang="en-US" sz="2000"/>
          </a:p>
        </p:txBody>
      </p:sp>
      <p:sp>
        <p:nvSpPr>
          <p:cNvPr id="9" name="标题 1"/>
          <p:cNvSpPr>
            <a:spLocks noGrp="1"/>
          </p:cNvSpPr>
          <p:nvPr/>
        </p:nvSpPr>
        <p:spPr>
          <a:xfrm>
            <a:off x="107950" y="-98425"/>
            <a:ext cx="6637020" cy="959485"/>
          </a:xfrm>
          <a:prstGeom prst="rect">
            <a:avLst/>
          </a:prstGeom>
        </p:spPr>
        <p:txBody>
          <a:bodyPr anchor="ctr">
            <a:normAutofit lnSpcReduction="20000"/>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lstStyle>
          <a:p>
            <a:r>
              <a:rPr lang="zh-CN" altLang="en-US" sz="3200"/>
              <a:t>机器学习算法</a:t>
            </a:r>
            <a:endParaRPr lang="zh-CN" altLang="en-US" sz="3200"/>
          </a:p>
        </p:txBody>
      </p:sp>
      <p:sp>
        <p:nvSpPr>
          <p:cNvPr id="14" name="矩形: 圆角 13"/>
          <p:cNvSpPr/>
          <p:nvPr>
            <p:custDataLst>
              <p:tags r:id="rId1"/>
            </p:custDataLst>
          </p:nvPr>
        </p:nvSpPr>
        <p:spPr>
          <a:xfrm>
            <a:off x="2903220" y="2049780"/>
            <a:ext cx="2939415" cy="659130"/>
          </a:xfrm>
          <a:prstGeom prst="roundRect">
            <a:avLst/>
          </a:prstGeom>
          <a:solidFill>
            <a:srgbClr val="174CC0"/>
          </a:solidFill>
          <a:ln w="9525" cap="rnd">
            <a:solidFill>
              <a:schemeClr val="bg1"/>
            </a:solidFill>
            <a:prstDash val="solid"/>
            <a:round/>
          </a:ln>
          <a:effectLst>
            <a:outerShdw blurRad="63500" sx="102000" sy="102000" algn="ctr" rotWithShape="0">
              <a:prstClr val="black">
                <a:alpha val="40000"/>
              </a:prstClr>
            </a:outerShdw>
          </a:effectLst>
        </p:spPr>
        <p:txBody>
          <a:bodyPr anchor="ctr">
            <a:scene3d>
              <a:camera prst="orthographicFront"/>
              <a:lightRig rig="threePt" dir="t"/>
            </a:scene3d>
            <a:sp3d contourW="12700"/>
          </a:bodyPr>
          <a:lstStyle/>
          <a:p>
            <a:pPr marL="71755" algn="ctr">
              <a:spcBef>
                <a:spcPts val="600"/>
              </a:spcBef>
            </a:pPr>
            <a:r>
              <a:rPr lang="zh-CN" altLang="en-US" sz="2000" b="1" kern="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模型预测输出的连续性</a:t>
            </a:r>
            <a:endParaRPr lang="zh-CN" altLang="en-US" sz="2000" b="1" kern="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nvGrpSpPr>
          <p:cNvPr id="15" name="组合 14"/>
          <p:cNvGrpSpPr/>
          <p:nvPr/>
        </p:nvGrpSpPr>
        <p:grpSpPr>
          <a:xfrm rot="0">
            <a:off x="203200" y="3373120"/>
            <a:ext cx="2014220" cy="2014220"/>
            <a:chOff x="1133978" y="3701464"/>
            <a:chExt cx="2014062" cy="2014062"/>
          </a:xfrm>
        </p:grpSpPr>
        <p:sp>
          <p:nvSpPr>
            <p:cNvPr id="41" name="矩形: 圆角 40"/>
            <p:cNvSpPr/>
            <p:nvPr/>
          </p:nvSpPr>
          <p:spPr>
            <a:xfrm>
              <a:off x="1133978" y="3701464"/>
              <a:ext cx="2014062" cy="2014062"/>
            </a:xfrm>
            <a:prstGeom prst="roundRect">
              <a:avLst/>
            </a:prstGeom>
            <a:blipFill>
              <a:blip r:embed="rId2"/>
              <a:stretch>
                <a:fillRect/>
              </a:stretch>
            </a:blipFill>
            <a:ln w="9525" cap="rnd">
              <a:solidFill>
                <a:schemeClr val="bg1"/>
              </a:solidFill>
              <a:prstDash val="solid"/>
              <a:round/>
            </a:ln>
            <a:effectLst>
              <a:outerShdw blurRad="63500" sx="102000" sy="102000" algn="ctr" rotWithShape="0">
                <a:prstClr val="black">
                  <a:alpha val="40000"/>
                </a:prstClr>
              </a:outerShdw>
            </a:effectLst>
          </p:spPr>
          <p:txBody>
            <a:bodyPr anchor="ctr">
              <a:scene3d>
                <a:camera prst="orthographicFront"/>
                <a:lightRig rig="threePt" dir="t"/>
              </a:scene3d>
              <a:sp3d contourW="12700"/>
            </a:bodyPr>
            <a:lstStyle/>
            <a:p>
              <a:pPr marL="71755" algn="ctr">
                <a:spcBef>
                  <a:spcPts val="600"/>
                </a:spcBef>
              </a:pPr>
              <a:endParaRPr lang="zh-CN" altLang="en-US" sz="2000" b="1" kern="0">
                <a:solidFill>
                  <a:srgbClr val="FFFF00"/>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nvGrpSpPr>
            <p:cNvPr id="42" name="组合 41"/>
            <p:cNvGrpSpPr/>
            <p:nvPr/>
          </p:nvGrpSpPr>
          <p:grpSpPr>
            <a:xfrm>
              <a:off x="1138437" y="3705923"/>
              <a:ext cx="2005144" cy="2005144"/>
              <a:chOff x="1045827" y="3403568"/>
              <a:chExt cx="2399252" cy="2399252"/>
            </a:xfrm>
          </p:grpSpPr>
          <p:sp>
            <p:nvSpPr>
              <p:cNvPr id="43" name="矩形: 圆角 42"/>
              <p:cNvSpPr/>
              <p:nvPr/>
            </p:nvSpPr>
            <p:spPr>
              <a:xfrm>
                <a:off x="1045827" y="3403568"/>
                <a:ext cx="2399252" cy="2399252"/>
              </a:xfrm>
              <a:prstGeom prst="roundRect">
                <a:avLst/>
              </a:prstGeom>
              <a:gradFill>
                <a:gsLst>
                  <a:gs pos="0">
                    <a:srgbClr val="2676FF">
                      <a:lumMod val="40000"/>
                      <a:lumOff val="60000"/>
                      <a:alpha val="40000"/>
                    </a:srgbClr>
                  </a:gs>
                  <a:gs pos="50000">
                    <a:srgbClr val="2676FF">
                      <a:alpha val="40000"/>
                    </a:srgbClr>
                  </a:gs>
                  <a:gs pos="100000">
                    <a:srgbClr val="2676FF">
                      <a:lumMod val="75000"/>
                      <a:alpha val="70000"/>
                    </a:srgbClr>
                  </a:gs>
                </a:gsLst>
                <a:lin ang="5400000" scaled="0"/>
              </a:gradFill>
              <a:ln w="9525" cap="rnd">
                <a:solidFill>
                  <a:schemeClr val="bg1"/>
                </a:solidFill>
                <a:prstDash val="solid"/>
                <a:round/>
              </a:ln>
              <a:effectLst>
                <a:outerShdw blurRad="63500" sx="102000" sy="102000" algn="ctr" rotWithShape="0">
                  <a:prstClr val="black">
                    <a:alpha val="40000"/>
                  </a:prstClr>
                </a:outerShdw>
              </a:effectLst>
            </p:spPr>
            <p:txBody>
              <a:bodyPr anchor="ctr">
                <a:scene3d>
                  <a:camera prst="orthographicFront"/>
                  <a:lightRig rig="threePt" dir="t"/>
                </a:scene3d>
                <a:sp3d contourW="12700"/>
              </a:bodyPr>
              <a:lstStyle/>
              <a:p>
                <a:pPr marL="71755" algn="ctr">
                  <a:spcBef>
                    <a:spcPts val="600"/>
                  </a:spcBef>
                </a:pPr>
                <a:endParaRPr lang="zh-CN" altLang="en-US" b="1" kern="0">
                  <a:solidFill>
                    <a:srgbClr val="FFFF00"/>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44" name="矩形 43"/>
              <p:cNvSpPr/>
              <p:nvPr/>
            </p:nvSpPr>
            <p:spPr>
              <a:xfrm>
                <a:off x="1214306" y="4036196"/>
                <a:ext cx="2062294" cy="992992"/>
              </a:xfrm>
              <a:prstGeom prst="rect">
                <a:avLst/>
              </a:prstGeom>
            </p:spPr>
            <p:txBody>
              <a:bodyPr wrap="square">
                <a:spAutoFit/>
              </a:bodyPr>
              <a:lstStyle/>
              <a:p>
                <a:pPr algn="ctr" defTabSz="967740" fontAlgn="base">
                  <a:spcBef>
                    <a:spcPct val="0"/>
                  </a:spcBef>
                  <a:spcAft>
                    <a:spcPct val="0"/>
                  </a:spcAft>
                </a:pPr>
                <a:r>
                  <a:rPr lang="zh-CN" altLang="en-US" sz="2400" b="1" spc="100" dirty="0">
                    <a:solidFill>
                      <a:srgbClr val="FFC000"/>
                    </a:solidFill>
                    <a:effectLst>
                      <a:glow rad="101600">
                        <a:schemeClr val="tx1"/>
                      </a:glow>
                      <a:outerShdw blurRad="50800" dist="38100" dir="2700000" algn="tl" rotWithShape="0">
                        <a:prstClr val="black">
                          <a:alpha val="40000"/>
                        </a:prstClr>
                      </a:outerShdw>
                    </a:effectLst>
                    <a:latin typeface="微软雅黑" panose="020B0503020204020204" charset="-122"/>
                    <a:ea typeface="微软雅黑" panose="020B0503020204020204" charset="-122"/>
                  </a:rPr>
                  <a:t>机器学习算法</a:t>
                </a:r>
                <a:endParaRPr lang="zh-CN" altLang="en-US" sz="2400" b="1" spc="100" dirty="0">
                  <a:solidFill>
                    <a:srgbClr val="FFC000"/>
                  </a:solidFill>
                  <a:effectLst>
                    <a:glow rad="101600">
                      <a:schemeClr val="tx1"/>
                    </a:glow>
                    <a:outerShdw blurRad="50800" dist="38100" dir="2700000" algn="tl" rotWithShape="0">
                      <a:prstClr val="black">
                        <a:alpha val="40000"/>
                      </a:prstClr>
                    </a:outerShdw>
                  </a:effectLst>
                  <a:latin typeface="微软雅黑" panose="020B0503020204020204" charset="-122"/>
                  <a:ea typeface="微软雅黑" panose="020B0503020204020204" charset="-122"/>
                </a:endParaRPr>
              </a:p>
            </p:txBody>
          </p:sp>
          <p:sp>
            <p:nvSpPr>
              <p:cNvPr id="45" name="矩形: 圆角 44"/>
              <p:cNvSpPr/>
              <p:nvPr/>
            </p:nvSpPr>
            <p:spPr>
              <a:xfrm>
                <a:off x="1138437" y="3495675"/>
                <a:ext cx="2214363" cy="2215038"/>
              </a:xfrm>
              <a:prstGeom prst="roundRect">
                <a:avLst/>
              </a:prstGeom>
              <a:noFill/>
              <a:ln w="9525" cap="rnd">
                <a:solidFill>
                  <a:schemeClr val="bg1"/>
                </a:solidFill>
                <a:prstDash val="lgDash"/>
                <a:round/>
              </a:ln>
              <a:effectLst/>
            </p:spPr>
            <p:txBody>
              <a:bodyPr anchor="ctr">
                <a:scene3d>
                  <a:camera prst="orthographicFront"/>
                  <a:lightRig rig="threePt" dir="t"/>
                </a:scene3d>
                <a:sp3d contourW="12700"/>
              </a:bodyPr>
              <a:lstStyle/>
              <a:p>
                <a:pPr marL="71755" algn="ctr">
                  <a:spcBef>
                    <a:spcPts val="600"/>
                  </a:spcBef>
                </a:pPr>
                <a:endParaRPr lang="zh-CN" altLang="en-US" b="1" kern="0">
                  <a:solidFill>
                    <a:srgbClr val="FFFF00"/>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grpSp>
      <p:sp>
        <p:nvSpPr>
          <p:cNvPr id="16" name="矩形: 圆角 15"/>
          <p:cNvSpPr/>
          <p:nvPr>
            <p:custDataLst>
              <p:tags r:id="rId3"/>
            </p:custDataLst>
          </p:nvPr>
        </p:nvSpPr>
        <p:spPr>
          <a:xfrm>
            <a:off x="2886710" y="5863590"/>
            <a:ext cx="2973070" cy="659130"/>
          </a:xfrm>
          <a:prstGeom prst="roundRect">
            <a:avLst/>
          </a:prstGeom>
          <a:solidFill>
            <a:srgbClr val="174CC0"/>
          </a:solidFill>
          <a:ln w="9525" cap="rnd">
            <a:solidFill>
              <a:schemeClr val="bg1"/>
            </a:solidFill>
            <a:prstDash val="solid"/>
            <a:round/>
          </a:ln>
          <a:effectLst>
            <a:outerShdw blurRad="63500" sx="102000" sy="102000" algn="ctr" rotWithShape="0">
              <a:prstClr val="black">
                <a:alpha val="40000"/>
              </a:prstClr>
            </a:outerShdw>
          </a:effectLst>
        </p:spPr>
        <p:txBody>
          <a:bodyPr anchor="ctr">
            <a:scene3d>
              <a:camera prst="orthographicFront"/>
              <a:lightRig rig="threePt" dir="t"/>
            </a:scene3d>
            <a:sp3d contourW="12700"/>
          </a:bodyPr>
          <a:lstStyle/>
          <a:p>
            <a:pPr marL="71755" algn="ctr">
              <a:spcBef>
                <a:spcPts val="600"/>
              </a:spcBef>
            </a:pPr>
            <a:r>
              <a:rPr lang="zh-CN" altLang="en-US" sz="2000" b="1" kern="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是否用于生成新数据</a:t>
            </a:r>
            <a:endParaRPr lang="zh-CN" altLang="en-US" sz="2000" b="1" kern="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17" name="矩形: 圆角 16"/>
          <p:cNvSpPr/>
          <p:nvPr/>
        </p:nvSpPr>
        <p:spPr>
          <a:xfrm rot="10800000">
            <a:off x="6758940" y="1638300"/>
            <a:ext cx="1726565" cy="544830"/>
          </a:xfrm>
          <a:prstGeom prst="roundRect">
            <a:avLst/>
          </a:prstGeom>
          <a:gradFill rotWithShape="1">
            <a:gsLst>
              <a:gs pos="100000">
                <a:srgbClr val="EAEAEA"/>
              </a:gs>
              <a:gs pos="46000">
                <a:srgbClr val="FFFFFF"/>
              </a:gs>
            </a:gsLst>
            <a:lin ang="5400000" scaled="0"/>
          </a:gradFill>
          <a:ln w="9525">
            <a:solidFill>
              <a:srgbClr val="EAEAEA"/>
            </a:solidFill>
            <a:miter lim="800000"/>
          </a:ln>
          <a:effectLst>
            <a:outerShdw blurRad="63500" sx="102000" sy="102000" algn="ctr" rotWithShape="0">
              <a:prstClr val="black">
                <a:alpha val="40000"/>
              </a:prstClr>
            </a:outerShdw>
          </a:effectLst>
        </p:spPr>
        <p:txBody>
          <a:bodyPr rot="10800000" spcFirstLastPara="0" vertOverflow="overflow" horzOverflow="overflow" vert="horz" wrap="none" lIns="91440" tIns="45720" rIns="91440" bIns="45720" numCol="1" spcCol="0" rtlCol="0" fromWordArt="0" anchor="ctr" anchorCtr="0" forceAA="0" compatLnSpc="1">
            <a:noAutofit/>
          </a:bodyPr>
          <a:lstStyle/>
          <a:p>
            <a:pPr marL="71755" algn="ctr" defTabSz="1031875"/>
            <a:r>
              <a:rPr lang="zh-CN" altLang="en-US" b="1" dirty="0">
                <a:solidFill>
                  <a:schemeClr val="tx1">
                    <a:lumMod val="95000"/>
                    <a:lumOff val="5000"/>
                  </a:schemeClr>
                </a:solidFill>
                <a:latin typeface="微软雅黑" panose="020B0503020204020204" charset="-122"/>
                <a:ea typeface="微软雅黑" panose="020B0503020204020204" charset="-122"/>
              </a:rPr>
              <a:t>分类问题</a:t>
            </a:r>
            <a:endParaRPr lang="zh-CN" altLang="en-US" b="1" dirty="0">
              <a:solidFill>
                <a:schemeClr val="tx1">
                  <a:lumMod val="95000"/>
                  <a:lumOff val="5000"/>
                </a:schemeClr>
              </a:solidFill>
              <a:latin typeface="微软雅黑" panose="020B0503020204020204" charset="-122"/>
              <a:ea typeface="微软雅黑" panose="020B0503020204020204" charset="-122"/>
            </a:endParaRPr>
          </a:p>
        </p:txBody>
      </p:sp>
      <p:sp>
        <p:nvSpPr>
          <p:cNvPr id="18" name="矩形: 圆角 17"/>
          <p:cNvSpPr/>
          <p:nvPr>
            <p:custDataLst>
              <p:tags r:id="rId4"/>
            </p:custDataLst>
          </p:nvPr>
        </p:nvSpPr>
        <p:spPr>
          <a:xfrm flipV="1">
            <a:off x="6758940" y="2393950"/>
            <a:ext cx="1725930" cy="544830"/>
          </a:xfrm>
          <a:prstGeom prst="roundRect">
            <a:avLst/>
          </a:prstGeom>
          <a:gradFill rotWithShape="1">
            <a:gsLst>
              <a:gs pos="100000">
                <a:srgbClr val="EAEAEA"/>
              </a:gs>
              <a:gs pos="46000">
                <a:srgbClr val="FFFFFF"/>
              </a:gs>
            </a:gsLst>
            <a:lin ang="5400000" scaled="0"/>
          </a:gradFill>
          <a:ln w="9525">
            <a:solidFill>
              <a:srgbClr val="EAEAEA"/>
            </a:solidFill>
            <a:miter lim="800000"/>
          </a:ln>
          <a:effectLst>
            <a:outerShdw blurRad="63500" sx="102000" sy="102000" algn="ctr" rotWithShape="0">
              <a:prstClr val="black">
                <a:alpha val="40000"/>
              </a:prstClr>
            </a:outerShdw>
          </a:effectLst>
        </p:spPr>
        <p:txBody>
          <a:bodyPr rot="10800000" spcFirstLastPara="0" vertOverflow="overflow" horzOverflow="overflow" vert="horz" wrap="none" lIns="91440" tIns="45720" rIns="91440" bIns="45720" numCol="1" spcCol="0" rtlCol="0" fromWordArt="0" anchor="ctr" anchorCtr="0" forceAA="0" compatLnSpc="1">
            <a:noAutofit/>
          </a:bodyPr>
          <a:lstStyle/>
          <a:p>
            <a:pPr marL="71755" algn="ctr" defTabSz="1031875"/>
            <a:r>
              <a:rPr lang="zh-CN" altLang="en-US" b="1" dirty="0">
                <a:solidFill>
                  <a:schemeClr val="tx1">
                    <a:lumMod val="95000"/>
                    <a:lumOff val="5000"/>
                  </a:schemeClr>
                </a:solidFill>
                <a:latin typeface="微软雅黑" panose="020B0503020204020204" charset="-122"/>
                <a:ea typeface="微软雅黑" panose="020B0503020204020204" charset="-122"/>
              </a:rPr>
              <a:t>回归问题</a:t>
            </a:r>
            <a:endParaRPr lang="zh-CN" altLang="en-US" b="1" dirty="0">
              <a:solidFill>
                <a:schemeClr val="tx1">
                  <a:lumMod val="95000"/>
                  <a:lumOff val="5000"/>
                </a:schemeClr>
              </a:solidFill>
              <a:latin typeface="微软雅黑" panose="020B0503020204020204" charset="-122"/>
              <a:ea typeface="微软雅黑" panose="020B0503020204020204" charset="-122"/>
            </a:endParaRPr>
          </a:p>
        </p:txBody>
      </p:sp>
      <p:sp>
        <p:nvSpPr>
          <p:cNvPr id="19" name="矩形: 圆角 18"/>
          <p:cNvSpPr/>
          <p:nvPr>
            <p:custDataLst>
              <p:tags r:id="rId5"/>
            </p:custDataLst>
          </p:nvPr>
        </p:nvSpPr>
        <p:spPr>
          <a:xfrm flipV="1">
            <a:off x="6796405" y="5444490"/>
            <a:ext cx="1692000" cy="544830"/>
          </a:xfrm>
          <a:prstGeom prst="roundRect">
            <a:avLst/>
          </a:prstGeom>
          <a:gradFill rotWithShape="1">
            <a:gsLst>
              <a:gs pos="100000">
                <a:srgbClr val="EAEAEA"/>
              </a:gs>
              <a:gs pos="46000">
                <a:srgbClr val="FFFFFF"/>
              </a:gs>
            </a:gsLst>
            <a:lin ang="5400000" scaled="0"/>
          </a:gradFill>
          <a:ln w="9525">
            <a:solidFill>
              <a:srgbClr val="EAEAEA"/>
            </a:solidFill>
            <a:miter lim="800000"/>
          </a:ln>
          <a:effectLst>
            <a:outerShdw blurRad="63500" sx="102000" sy="102000" algn="ctr" rotWithShape="0">
              <a:prstClr val="black">
                <a:alpha val="40000"/>
              </a:prstClr>
            </a:outerShdw>
          </a:effectLst>
        </p:spPr>
        <p:txBody>
          <a:bodyPr rot="10800000" spcFirstLastPara="0" vertOverflow="overflow" horzOverflow="overflow" vert="horz" wrap="none" lIns="91440" tIns="45720" rIns="91440" bIns="45720" numCol="1" spcCol="0" rtlCol="0" fromWordArt="0" anchor="ctr" anchorCtr="0" forceAA="0" compatLnSpc="1">
            <a:noAutofit/>
          </a:bodyPr>
          <a:lstStyle/>
          <a:p>
            <a:pPr marL="71755" algn="ctr" defTabSz="1031875"/>
            <a:r>
              <a:rPr lang="zh-CN" altLang="en-US" b="1" dirty="0">
                <a:solidFill>
                  <a:schemeClr val="tx1">
                    <a:lumMod val="95000"/>
                    <a:lumOff val="5000"/>
                  </a:schemeClr>
                </a:solidFill>
                <a:latin typeface="微软雅黑" panose="020B0503020204020204" charset="-122"/>
                <a:ea typeface="微软雅黑" panose="020B0503020204020204" charset="-122"/>
              </a:rPr>
              <a:t>生成模型</a:t>
            </a:r>
            <a:endParaRPr lang="zh-CN" altLang="en-US" b="1" dirty="0">
              <a:solidFill>
                <a:schemeClr val="tx1">
                  <a:lumMod val="95000"/>
                  <a:lumOff val="5000"/>
                </a:schemeClr>
              </a:solidFill>
              <a:latin typeface="微软雅黑" panose="020B0503020204020204" charset="-122"/>
              <a:ea typeface="微软雅黑" panose="020B0503020204020204" charset="-122"/>
            </a:endParaRPr>
          </a:p>
        </p:txBody>
      </p:sp>
      <p:sp>
        <p:nvSpPr>
          <p:cNvPr id="20" name="矩形: 圆角 19"/>
          <p:cNvSpPr/>
          <p:nvPr>
            <p:custDataLst>
              <p:tags r:id="rId6"/>
            </p:custDataLst>
          </p:nvPr>
        </p:nvSpPr>
        <p:spPr>
          <a:xfrm flipV="1">
            <a:off x="6758940" y="6136005"/>
            <a:ext cx="1764000" cy="544830"/>
          </a:xfrm>
          <a:prstGeom prst="roundRect">
            <a:avLst/>
          </a:prstGeom>
          <a:gradFill rotWithShape="1">
            <a:gsLst>
              <a:gs pos="100000">
                <a:srgbClr val="EAEAEA"/>
              </a:gs>
              <a:gs pos="46000">
                <a:srgbClr val="FFFFFF"/>
              </a:gs>
            </a:gsLst>
            <a:lin ang="5400000" scaled="0"/>
          </a:gradFill>
          <a:ln w="9525">
            <a:solidFill>
              <a:srgbClr val="EAEAEA"/>
            </a:solidFill>
            <a:miter lim="800000"/>
          </a:ln>
          <a:effectLst>
            <a:outerShdw blurRad="63500" sx="102000" sy="102000" algn="ctr" rotWithShape="0">
              <a:prstClr val="black">
                <a:alpha val="40000"/>
              </a:prstClr>
            </a:outerShdw>
          </a:effectLst>
        </p:spPr>
        <p:txBody>
          <a:bodyPr rot="10800000" spcFirstLastPara="0" vertOverflow="overflow" horzOverflow="overflow" vert="horz" wrap="none" lIns="108000" tIns="72000" rIns="108000" bIns="36000" numCol="1" spcCol="0" rtlCol="0" fromWordArt="0" anchor="ctr" anchorCtr="0" forceAA="0" compatLnSpc="1">
            <a:noAutofit/>
          </a:bodyPr>
          <a:lstStyle/>
          <a:p>
            <a:pPr marL="71755" algn="ctr" defTabSz="1031875" fontAlgn="base"/>
            <a:r>
              <a:rPr lang="zh-CN" altLang="en-US" b="1" dirty="0">
                <a:solidFill>
                  <a:schemeClr val="tx1">
                    <a:lumMod val="95000"/>
                    <a:lumOff val="5000"/>
                  </a:schemeClr>
                </a:solidFill>
                <a:latin typeface="微软雅黑" panose="020B0503020204020204" charset="-122"/>
                <a:ea typeface="微软雅黑" panose="020B0503020204020204" charset="-122"/>
              </a:rPr>
              <a:t>判别模型</a:t>
            </a:r>
            <a:endParaRPr lang="zh-CN" altLang="en-US" b="1" dirty="0">
              <a:solidFill>
                <a:schemeClr val="tx1">
                  <a:lumMod val="95000"/>
                  <a:lumOff val="5000"/>
                </a:schemeClr>
              </a:solidFill>
              <a:latin typeface="微软雅黑" panose="020B0503020204020204" charset="-122"/>
              <a:ea typeface="微软雅黑" panose="020B0503020204020204" charset="-122"/>
            </a:endParaRPr>
          </a:p>
        </p:txBody>
      </p:sp>
      <p:cxnSp>
        <p:nvCxnSpPr>
          <p:cNvPr id="23" name="连接符: 肘形 22"/>
          <p:cNvCxnSpPr/>
          <p:nvPr>
            <p:custDataLst>
              <p:tags r:id="rId7"/>
            </p:custDataLst>
          </p:nvPr>
        </p:nvCxnSpPr>
        <p:spPr>
          <a:xfrm rot="10800000" flipH="1" flipV="1">
            <a:off x="6758940" y="1982470"/>
            <a:ext cx="3175" cy="755650"/>
          </a:xfrm>
          <a:prstGeom prst="bentConnector3">
            <a:avLst>
              <a:gd name="adj1" fmla="val -7500000"/>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rot="0">
            <a:off x="2212975" y="2383790"/>
            <a:ext cx="690245" cy="3803650"/>
            <a:chOff x="2635581" y="1774788"/>
            <a:chExt cx="690439" cy="3813810"/>
          </a:xfrm>
        </p:grpSpPr>
        <p:cxnSp>
          <p:nvCxnSpPr>
            <p:cNvPr id="39" name="连接符: 肘形 38"/>
            <p:cNvCxnSpPr>
              <a:stCxn id="14" idx="1"/>
              <a:endCxn id="16" idx="1"/>
            </p:cNvCxnSpPr>
            <p:nvPr/>
          </p:nvCxnSpPr>
          <p:spPr>
            <a:xfrm rot="10800000" flipV="1">
              <a:off x="3309505" y="1774788"/>
              <a:ext cx="16515" cy="3813810"/>
            </a:xfrm>
            <a:prstGeom prst="bentConnector3">
              <a:avLst>
                <a:gd name="adj1" fmla="val 1542308"/>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2635581" y="3495750"/>
              <a:ext cx="684192"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2" name="矩形: 圆角 13"/>
          <p:cNvSpPr/>
          <p:nvPr>
            <p:custDataLst>
              <p:tags r:id="rId8"/>
            </p:custDataLst>
          </p:nvPr>
        </p:nvSpPr>
        <p:spPr>
          <a:xfrm>
            <a:off x="2919095" y="3789680"/>
            <a:ext cx="2939415" cy="659130"/>
          </a:xfrm>
          <a:prstGeom prst="roundRect">
            <a:avLst/>
          </a:prstGeom>
          <a:solidFill>
            <a:srgbClr val="174CC0"/>
          </a:solidFill>
          <a:ln w="9525" cap="rnd">
            <a:solidFill>
              <a:schemeClr val="bg1"/>
            </a:solidFill>
            <a:prstDash val="solid"/>
            <a:round/>
          </a:ln>
          <a:effectLst>
            <a:outerShdw blurRad="63500" sx="102000" sy="102000" algn="ctr" rotWithShape="0">
              <a:prstClr val="black">
                <a:alpha val="40000"/>
              </a:prstClr>
            </a:outerShdw>
          </a:effectLst>
        </p:spPr>
        <p:txBody>
          <a:bodyPr anchor="ctr">
            <a:scene3d>
              <a:camera prst="orthographicFront"/>
              <a:lightRig rig="threePt" dir="t"/>
            </a:scene3d>
            <a:sp3d contourW="12700"/>
          </a:bodyPr>
          <a:p>
            <a:pPr marL="71755" algn="ctr">
              <a:spcBef>
                <a:spcPts val="600"/>
              </a:spcBef>
            </a:pPr>
            <a:r>
              <a:rPr lang="zh-CN" altLang="en-US" sz="2000" b="1" kern="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是否包含标签及多少</a:t>
            </a:r>
            <a:endParaRPr lang="zh-CN" altLang="en-US" sz="2000" b="1" kern="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cxnSp>
        <p:nvCxnSpPr>
          <p:cNvPr id="13" name="直接连接符 12"/>
          <p:cNvCxnSpPr/>
          <p:nvPr>
            <p:custDataLst>
              <p:tags r:id="rId9"/>
            </p:custDataLst>
          </p:nvPr>
        </p:nvCxnSpPr>
        <p:spPr>
          <a:xfrm flipH="1">
            <a:off x="5868035" y="2387600"/>
            <a:ext cx="648000"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矩形: 圆角 16"/>
          <p:cNvSpPr/>
          <p:nvPr/>
        </p:nvSpPr>
        <p:spPr>
          <a:xfrm rot="10800000">
            <a:off x="6732270" y="3896360"/>
            <a:ext cx="1726565" cy="544830"/>
          </a:xfrm>
          <a:prstGeom prst="roundRect">
            <a:avLst/>
          </a:prstGeom>
          <a:gradFill rotWithShape="1">
            <a:gsLst>
              <a:gs pos="100000">
                <a:srgbClr val="EAEAEA"/>
              </a:gs>
              <a:gs pos="46000">
                <a:srgbClr val="FFFFFF"/>
              </a:gs>
            </a:gsLst>
            <a:lin ang="5400000" scaled="0"/>
          </a:gradFill>
          <a:ln w="9525">
            <a:solidFill>
              <a:srgbClr val="EAEAEA"/>
            </a:solidFill>
            <a:miter lim="800000"/>
          </a:ln>
          <a:effectLst>
            <a:outerShdw blurRad="63500" sx="102000" sy="102000" algn="ctr" rotWithShape="0">
              <a:prstClr val="black">
                <a:alpha val="40000"/>
              </a:prstClr>
            </a:outerShdw>
          </a:effectLst>
        </p:spPr>
        <p:txBody>
          <a:bodyPr rot="10800000" spcFirstLastPara="0" vertOverflow="overflow" horzOverflow="overflow" vert="horz" wrap="none" lIns="91440" tIns="45720" rIns="91440" bIns="45720" numCol="1" spcCol="0" rtlCol="0" fromWordArt="0" anchor="ctr" anchorCtr="0" forceAA="0" compatLnSpc="1">
            <a:noAutofit/>
          </a:bodyPr>
          <a:p>
            <a:pPr marL="71755" algn="ctr" defTabSz="1031875"/>
            <a:r>
              <a:rPr lang="zh-CN" altLang="en-US" b="1" dirty="0">
                <a:solidFill>
                  <a:schemeClr val="tx1">
                    <a:lumMod val="95000"/>
                    <a:lumOff val="5000"/>
                  </a:schemeClr>
                </a:solidFill>
                <a:latin typeface="微软雅黑" panose="020B0503020204020204" charset="-122"/>
                <a:ea typeface="微软雅黑" panose="020B0503020204020204" charset="-122"/>
              </a:rPr>
              <a:t>半监督学习</a:t>
            </a:r>
            <a:endParaRPr lang="zh-CN" altLang="en-US" b="1" dirty="0">
              <a:solidFill>
                <a:schemeClr val="tx1">
                  <a:lumMod val="95000"/>
                  <a:lumOff val="5000"/>
                </a:schemeClr>
              </a:solidFill>
              <a:latin typeface="微软雅黑" panose="020B0503020204020204" charset="-122"/>
              <a:ea typeface="微软雅黑" panose="020B0503020204020204" charset="-122"/>
            </a:endParaRPr>
          </a:p>
        </p:txBody>
      </p:sp>
      <p:sp>
        <p:nvSpPr>
          <p:cNvPr id="22" name="矩形: 圆角 17"/>
          <p:cNvSpPr/>
          <p:nvPr>
            <p:custDataLst>
              <p:tags r:id="rId10"/>
            </p:custDataLst>
          </p:nvPr>
        </p:nvSpPr>
        <p:spPr>
          <a:xfrm flipV="1">
            <a:off x="6732270" y="4652010"/>
            <a:ext cx="1725930" cy="544830"/>
          </a:xfrm>
          <a:prstGeom prst="roundRect">
            <a:avLst/>
          </a:prstGeom>
          <a:gradFill rotWithShape="1">
            <a:gsLst>
              <a:gs pos="100000">
                <a:srgbClr val="EAEAEA"/>
              </a:gs>
              <a:gs pos="46000">
                <a:srgbClr val="FFFFFF"/>
              </a:gs>
            </a:gsLst>
            <a:lin ang="5400000" scaled="0"/>
          </a:gradFill>
          <a:ln w="9525">
            <a:solidFill>
              <a:srgbClr val="EAEAEA"/>
            </a:solidFill>
            <a:miter lim="800000"/>
          </a:ln>
          <a:effectLst>
            <a:outerShdw blurRad="63500" sx="102000" sy="102000" algn="ctr" rotWithShape="0">
              <a:prstClr val="black">
                <a:alpha val="40000"/>
              </a:prstClr>
            </a:outerShdw>
          </a:effectLst>
        </p:spPr>
        <p:txBody>
          <a:bodyPr rot="10800000" spcFirstLastPara="0" vertOverflow="overflow" horzOverflow="overflow" vert="horz" wrap="none" lIns="91440" tIns="45720" rIns="91440" bIns="45720" numCol="1" spcCol="0" rtlCol="0" fromWordArt="0" anchor="ctr" anchorCtr="0" forceAA="0" compatLnSpc="1">
            <a:noAutofit/>
          </a:bodyPr>
          <a:p>
            <a:pPr marL="71755" algn="ctr" defTabSz="1031875"/>
            <a:r>
              <a:rPr lang="zh-CN" altLang="en-US" b="1" dirty="0">
                <a:solidFill>
                  <a:schemeClr val="tx1">
                    <a:lumMod val="95000"/>
                    <a:lumOff val="5000"/>
                  </a:schemeClr>
                </a:solidFill>
                <a:latin typeface="微软雅黑" panose="020B0503020204020204" charset="-122"/>
                <a:ea typeface="微软雅黑" panose="020B0503020204020204" charset="-122"/>
              </a:rPr>
              <a:t>无监督学习</a:t>
            </a:r>
            <a:endParaRPr lang="zh-CN" altLang="en-US" b="1" dirty="0">
              <a:solidFill>
                <a:schemeClr val="tx1">
                  <a:lumMod val="95000"/>
                  <a:lumOff val="5000"/>
                </a:schemeClr>
              </a:solidFill>
              <a:latin typeface="微软雅黑" panose="020B0503020204020204" charset="-122"/>
              <a:ea typeface="微软雅黑" panose="020B0503020204020204" charset="-122"/>
            </a:endParaRPr>
          </a:p>
        </p:txBody>
      </p:sp>
      <p:cxnSp>
        <p:nvCxnSpPr>
          <p:cNvPr id="24" name="连接符: 肘形 22"/>
          <p:cNvCxnSpPr>
            <a:stCxn id="26" idx="3"/>
            <a:endCxn id="22" idx="1"/>
          </p:cNvCxnSpPr>
          <p:nvPr>
            <p:custDataLst>
              <p:tags r:id="rId11"/>
            </p:custDataLst>
          </p:nvPr>
        </p:nvCxnSpPr>
        <p:spPr>
          <a:xfrm rot="10800000" flipV="1">
            <a:off x="6732270" y="3409950"/>
            <a:ext cx="29845" cy="1514475"/>
          </a:xfrm>
          <a:prstGeom prst="bentConnector3">
            <a:avLst>
              <a:gd name="adj1" fmla="val 897872"/>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custDataLst>
              <p:tags r:id="rId12"/>
            </p:custDataLst>
          </p:nvPr>
        </p:nvCxnSpPr>
        <p:spPr>
          <a:xfrm flipH="1" flipV="1">
            <a:off x="5913420" y="4143375"/>
            <a:ext cx="819150" cy="635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矩形: 圆角 16"/>
          <p:cNvSpPr/>
          <p:nvPr/>
        </p:nvSpPr>
        <p:spPr>
          <a:xfrm rot="10800000">
            <a:off x="6762115" y="3137535"/>
            <a:ext cx="1726565" cy="544830"/>
          </a:xfrm>
          <a:prstGeom prst="roundRect">
            <a:avLst/>
          </a:prstGeom>
          <a:gradFill rotWithShape="1">
            <a:gsLst>
              <a:gs pos="100000">
                <a:srgbClr val="EAEAEA"/>
              </a:gs>
              <a:gs pos="46000">
                <a:srgbClr val="FFFFFF"/>
              </a:gs>
            </a:gsLst>
            <a:lin ang="5400000" scaled="0"/>
          </a:gradFill>
          <a:ln w="9525">
            <a:solidFill>
              <a:srgbClr val="EAEAEA"/>
            </a:solidFill>
            <a:miter lim="800000"/>
          </a:ln>
          <a:effectLst>
            <a:outerShdw blurRad="63500" sx="102000" sy="102000" algn="ctr" rotWithShape="0">
              <a:prstClr val="black">
                <a:alpha val="40000"/>
              </a:prstClr>
            </a:outerShdw>
          </a:effectLst>
        </p:spPr>
        <p:txBody>
          <a:bodyPr rot="10800000" spcFirstLastPara="0" vertOverflow="overflow" horzOverflow="overflow" vert="horz" wrap="none" lIns="91440" tIns="45720" rIns="91440" bIns="45720" numCol="1" spcCol="0" rtlCol="0" fromWordArt="0" anchor="ctr" anchorCtr="0" forceAA="0" compatLnSpc="1">
            <a:noAutofit/>
          </a:bodyPr>
          <a:p>
            <a:pPr marL="71755" algn="ctr" defTabSz="1031875"/>
            <a:r>
              <a:rPr lang="zh-CN" altLang="en-US" b="1" dirty="0">
                <a:solidFill>
                  <a:schemeClr val="tx1">
                    <a:lumMod val="95000"/>
                    <a:lumOff val="5000"/>
                  </a:schemeClr>
                </a:solidFill>
                <a:latin typeface="微软雅黑" panose="020B0503020204020204" charset="-122"/>
                <a:ea typeface="微软雅黑" panose="020B0503020204020204" charset="-122"/>
              </a:rPr>
              <a:t>监督学习</a:t>
            </a:r>
            <a:endParaRPr lang="zh-CN" altLang="en-US" b="1" dirty="0">
              <a:solidFill>
                <a:schemeClr val="tx1">
                  <a:lumMod val="95000"/>
                  <a:lumOff val="5000"/>
                </a:schemeClr>
              </a:solidFill>
              <a:latin typeface="微软雅黑" panose="020B0503020204020204" charset="-122"/>
              <a:ea typeface="微软雅黑" panose="020B0503020204020204" charset="-122"/>
            </a:endParaRPr>
          </a:p>
        </p:txBody>
      </p:sp>
      <p:cxnSp>
        <p:nvCxnSpPr>
          <p:cNvPr id="27" name="连接符: 肘形 22"/>
          <p:cNvCxnSpPr/>
          <p:nvPr>
            <p:custDataLst>
              <p:tags r:id="rId13"/>
            </p:custDataLst>
          </p:nvPr>
        </p:nvCxnSpPr>
        <p:spPr>
          <a:xfrm rot="10800000" flipH="1" flipV="1">
            <a:off x="6758940" y="5767070"/>
            <a:ext cx="3175" cy="755650"/>
          </a:xfrm>
          <a:prstGeom prst="bentConnector3">
            <a:avLst>
              <a:gd name="adj1" fmla="val -7500000"/>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custDataLst>
              <p:tags r:id="rId14"/>
            </p:custDataLst>
          </p:nvPr>
        </p:nvCxnSpPr>
        <p:spPr>
          <a:xfrm flipH="1">
            <a:off x="5868035" y="6172200"/>
            <a:ext cx="648000"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1460" y="908685"/>
            <a:ext cx="7498080" cy="2503170"/>
          </a:xfrm>
        </p:spPr>
        <p:txBody>
          <a:bodyPr/>
          <a:lstStyle/>
          <a:p>
            <a:pPr>
              <a:lnSpc>
                <a:spcPct val="150000"/>
              </a:lnSpc>
              <a:buClr>
                <a:srgbClr val="031D89"/>
              </a:buClr>
              <a:buSzPct val="100000"/>
              <a:buFont typeface="Wingdings" panose="05000000000000000000" charset="0"/>
              <a:buChar char="l"/>
            </a:pPr>
            <a:r>
              <a:rPr lang="zh-CN" altLang="en-US" sz="2000"/>
              <a:t>按照不同的划分准则，机器学习算法可以分为不同的类型。</a:t>
            </a:r>
            <a:endParaRPr lang="zh-CN" altLang="en-US" sz="2000"/>
          </a:p>
        </p:txBody>
      </p:sp>
      <p:sp>
        <p:nvSpPr>
          <p:cNvPr id="9" name="标题 1"/>
          <p:cNvSpPr>
            <a:spLocks noGrp="1"/>
          </p:cNvSpPr>
          <p:nvPr/>
        </p:nvSpPr>
        <p:spPr>
          <a:xfrm>
            <a:off x="107950" y="-98425"/>
            <a:ext cx="6637020" cy="959485"/>
          </a:xfrm>
          <a:prstGeom prst="rect">
            <a:avLst/>
          </a:prstGeom>
        </p:spPr>
        <p:txBody>
          <a:bodyPr anchor="ctr">
            <a:normAutofit lnSpcReduction="20000"/>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lstStyle>
          <a:p>
            <a:r>
              <a:rPr lang="zh-CN" altLang="en-US" sz="3200"/>
              <a:t>机器学习算法</a:t>
            </a:r>
            <a:endParaRPr lang="zh-CN" altLang="en-US" sz="3200"/>
          </a:p>
        </p:txBody>
      </p:sp>
      <p:sp>
        <p:nvSpPr>
          <p:cNvPr id="14" name="矩形: 圆角 13"/>
          <p:cNvSpPr/>
          <p:nvPr>
            <p:custDataLst>
              <p:tags r:id="rId1"/>
            </p:custDataLst>
          </p:nvPr>
        </p:nvSpPr>
        <p:spPr>
          <a:xfrm>
            <a:off x="2903220" y="2049780"/>
            <a:ext cx="2939415" cy="659130"/>
          </a:xfrm>
          <a:prstGeom prst="roundRect">
            <a:avLst/>
          </a:prstGeom>
          <a:solidFill>
            <a:srgbClr val="FF0000"/>
          </a:solidFill>
          <a:ln w="9525" cap="rnd">
            <a:solidFill>
              <a:schemeClr val="bg1"/>
            </a:solidFill>
            <a:prstDash val="solid"/>
            <a:round/>
          </a:ln>
          <a:effectLst>
            <a:outerShdw blurRad="63500" sx="102000" sy="102000" algn="ctr" rotWithShape="0">
              <a:prstClr val="black">
                <a:alpha val="40000"/>
              </a:prstClr>
            </a:outerShdw>
          </a:effectLst>
        </p:spPr>
        <p:txBody>
          <a:bodyPr anchor="ctr">
            <a:scene3d>
              <a:camera prst="orthographicFront"/>
              <a:lightRig rig="threePt" dir="t"/>
            </a:scene3d>
            <a:sp3d contourW="12700"/>
          </a:bodyPr>
          <a:lstStyle/>
          <a:p>
            <a:pPr marL="71755" algn="ctr">
              <a:spcBef>
                <a:spcPts val="600"/>
              </a:spcBef>
            </a:pPr>
            <a:r>
              <a:rPr lang="zh-CN" altLang="en-US" sz="2000" b="1" kern="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模型预测输出的连续性</a:t>
            </a:r>
            <a:endParaRPr lang="zh-CN" altLang="en-US" sz="2000" b="1" kern="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nvGrpSpPr>
          <p:cNvPr id="15" name="组合 14"/>
          <p:cNvGrpSpPr/>
          <p:nvPr/>
        </p:nvGrpSpPr>
        <p:grpSpPr>
          <a:xfrm rot="0">
            <a:off x="203200" y="3373120"/>
            <a:ext cx="2014220" cy="2014220"/>
            <a:chOff x="1133978" y="3701464"/>
            <a:chExt cx="2014062" cy="2014062"/>
          </a:xfrm>
        </p:grpSpPr>
        <p:sp>
          <p:nvSpPr>
            <p:cNvPr id="41" name="矩形: 圆角 40"/>
            <p:cNvSpPr/>
            <p:nvPr/>
          </p:nvSpPr>
          <p:spPr>
            <a:xfrm>
              <a:off x="1133978" y="3701464"/>
              <a:ext cx="2014062" cy="2014062"/>
            </a:xfrm>
            <a:prstGeom prst="roundRect">
              <a:avLst/>
            </a:prstGeom>
            <a:blipFill>
              <a:blip r:embed="rId2"/>
              <a:stretch>
                <a:fillRect/>
              </a:stretch>
            </a:blipFill>
            <a:ln w="9525" cap="rnd">
              <a:solidFill>
                <a:schemeClr val="bg1"/>
              </a:solidFill>
              <a:prstDash val="solid"/>
              <a:round/>
            </a:ln>
            <a:effectLst>
              <a:outerShdw blurRad="63500" sx="102000" sy="102000" algn="ctr" rotWithShape="0">
                <a:prstClr val="black">
                  <a:alpha val="40000"/>
                </a:prstClr>
              </a:outerShdw>
            </a:effectLst>
          </p:spPr>
          <p:txBody>
            <a:bodyPr anchor="ctr">
              <a:scene3d>
                <a:camera prst="orthographicFront"/>
                <a:lightRig rig="threePt" dir="t"/>
              </a:scene3d>
              <a:sp3d contourW="12700"/>
            </a:bodyPr>
            <a:lstStyle/>
            <a:p>
              <a:pPr marL="71755" algn="ctr">
                <a:spcBef>
                  <a:spcPts val="600"/>
                </a:spcBef>
              </a:pPr>
              <a:endParaRPr lang="zh-CN" altLang="en-US" sz="2000" b="1" kern="0">
                <a:solidFill>
                  <a:srgbClr val="FFFF00"/>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nvGrpSpPr>
            <p:cNvPr id="42" name="组合 41"/>
            <p:cNvGrpSpPr/>
            <p:nvPr/>
          </p:nvGrpSpPr>
          <p:grpSpPr>
            <a:xfrm>
              <a:off x="1138437" y="3705923"/>
              <a:ext cx="2005144" cy="2005144"/>
              <a:chOff x="1045827" y="3403568"/>
              <a:chExt cx="2399252" cy="2399252"/>
            </a:xfrm>
          </p:grpSpPr>
          <p:sp>
            <p:nvSpPr>
              <p:cNvPr id="43" name="矩形: 圆角 42"/>
              <p:cNvSpPr/>
              <p:nvPr/>
            </p:nvSpPr>
            <p:spPr>
              <a:xfrm>
                <a:off x="1045827" y="3403568"/>
                <a:ext cx="2399252" cy="2399252"/>
              </a:xfrm>
              <a:prstGeom prst="roundRect">
                <a:avLst/>
              </a:prstGeom>
              <a:gradFill>
                <a:gsLst>
                  <a:gs pos="0">
                    <a:srgbClr val="2676FF">
                      <a:lumMod val="40000"/>
                      <a:lumOff val="60000"/>
                      <a:alpha val="40000"/>
                    </a:srgbClr>
                  </a:gs>
                  <a:gs pos="50000">
                    <a:srgbClr val="2676FF">
                      <a:alpha val="40000"/>
                    </a:srgbClr>
                  </a:gs>
                  <a:gs pos="100000">
                    <a:srgbClr val="2676FF">
                      <a:lumMod val="75000"/>
                      <a:alpha val="70000"/>
                    </a:srgbClr>
                  </a:gs>
                </a:gsLst>
                <a:lin ang="5400000" scaled="0"/>
              </a:gradFill>
              <a:ln w="9525" cap="rnd">
                <a:solidFill>
                  <a:schemeClr val="bg1"/>
                </a:solidFill>
                <a:prstDash val="solid"/>
                <a:round/>
              </a:ln>
              <a:effectLst>
                <a:outerShdw blurRad="63500" sx="102000" sy="102000" algn="ctr" rotWithShape="0">
                  <a:prstClr val="black">
                    <a:alpha val="40000"/>
                  </a:prstClr>
                </a:outerShdw>
              </a:effectLst>
            </p:spPr>
            <p:txBody>
              <a:bodyPr anchor="ctr">
                <a:scene3d>
                  <a:camera prst="orthographicFront"/>
                  <a:lightRig rig="threePt" dir="t"/>
                </a:scene3d>
                <a:sp3d contourW="12700"/>
              </a:bodyPr>
              <a:lstStyle/>
              <a:p>
                <a:pPr marL="71755" algn="ctr">
                  <a:spcBef>
                    <a:spcPts val="600"/>
                  </a:spcBef>
                </a:pPr>
                <a:endParaRPr lang="zh-CN" altLang="en-US" b="1" kern="0">
                  <a:solidFill>
                    <a:srgbClr val="FFFF00"/>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44" name="矩形 43"/>
              <p:cNvSpPr/>
              <p:nvPr/>
            </p:nvSpPr>
            <p:spPr>
              <a:xfrm>
                <a:off x="1214306" y="4036196"/>
                <a:ext cx="2062294" cy="992992"/>
              </a:xfrm>
              <a:prstGeom prst="rect">
                <a:avLst/>
              </a:prstGeom>
            </p:spPr>
            <p:txBody>
              <a:bodyPr wrap="square">
                <a:spAutoFit/>
              </a:bodyPr>
              <a:lstStyle/>
              <a:p>
                <a:pPr algn="ctr" defTabSz="967740" fontAlgn="base">
                  <a:spcBef>
                    <a:spcPct val="0"/>
                  </a:spcBef>
                  <a:spcAft>
                    <a:spcPct val="0"/>
                  </a:spcAft>
                </a:pPr>
                <a:r>
                  <a:rPr lang="zh-CN" altLang="en-US" sz="2400" b="1" spc="100" dirty="0">
                    <a:solidFill>
                      <a:srgbClr val="FFC000"/>
                    </a:solidFill>
                    <a:effectLst>
                      <a:glow rad="101600">
                        <a:schemeClr val="tx1"/>
                      </a:glow>
                      <a:outerShdw blurRad="50800" dist="38100" dir="2700000" algn="tl" rotWithShape="0">
                        <a:prstClr val="black">
                          <a:alpha val="40000"/>
                        </a:prstClr>
                      </a:outerShdw>
                    </a:effectLst>
                    <a:latin typeface="微软雅黑" panose="020B0503020204020204" charset="-122"/>
                    <a:ea typeface="微软雅黑" panose="020B0503020204020204" charset="-122"/>
                  </a:rPr>
                  <a:t>机器学习算法</a:t>
                </a:r>
                <a:endParaRPr lang="zh-CN" altLang="en-US" sz="2400" b="1" spc="100" dirty="0">
                  <a:solidFill>
                    <a:srgbClr val="FFC000"/>
                  </a:solidFill>
                  <a:effectLst>
                    <a:glow rad="101600">
                      <a:schemeClr val="tx1"/>
                    </a:glow>
                    <a:outerShdw blurRad="50800" dist="38100" dir="2700000" algn="tl" rotWithShape="0">
                      <a:prstClr val="black">
                        <a:alpha val="40000"/>
                      </a:prstClr>
                    </a:outerShdw>
                  </a:effectLst>
                  <a:latin typeface="微软雅黑" panose="020B0503020204020204" charset="-122"/>
                  <a:ea typeface="微软雅黑" panose="020B0503020204020204" charset="-122"/>
                </a:endParaRPr>
              </a:p>
            </p:txBody>
          </p:sp>
          <p:sp>
            <p:nvSpPr>
              <p:cNvPr id="45" name="矩形: 圆角 44"/>
              <p:cNvSpPr/>
              <p:nvPr/>
            </p:nvSpPr>
            <p:spPr>
              <a:xfrm>
                <a:off x="1138437" y="3495675"/>
                <a:ext cx="2214363" cy="2215038"/>
              </a:xfrm>
              <a:prstGeom prst="roundRect">
                <a:avLst/>
              </a:prstGeom>
              <a:noFill/>
              <a:ln w="9525" cap="rnd">
                <a:solidFill>
                  <a:schemeClr val="bg1"/>
                </a:solidFill>
                <a:prstDash val="lgDash"/>
                <a:round/>
              </a:ln>
              <a:effectLst/>
            </p:spPr>
            <p:txBody>
              <a:bodyPr anchor="ctr">
                <a:scene3d>
                  <a:camera prst="orthographicFront"/>
                  <a:lightRig rig="threePt" dir="t"/>
                </a:scene3d>
                <a:sp3d contourW="12700"/>
              </a:bodyPr>
              <a:lstStyle/>
              <a:p>
                <a:pPr marL="71755" algn="ctr">
                  <a:spcBef>
                    <a:spcPts val="600"/>
                  </a:spcBef>
                </a:pPr>
                <a:endParaRPr lang="zh-CN" altLang="en-US" b="1" kern="0">
                  <a:solidFill>
                    <a:srgbClr val="FFFF00"/>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grpSp>
      <p:sp>
        <p:nvSpPr>
          <p:cNvPr id="16" name="矩形: 圆角 15"/>
          <p:cNvSpPr/>
          <p:nvPr>
            <p:custDataLst>
              <p:tags r:id="rId3"/>
            </p:custDataLst>
          </p:nvPr>
        </p:nvSpPr>
        <p:spPr>
          <a:xfrm>
            <a:off x="2886710" y="5863590"/>
            <a:ext cx="2973070" cy="659130"/>
          </a:xfrm>
          <a:prstGeom prst="roundRect">
            <a:avLst/>
          </a:prstGeom>
          <a:solidFill>
            <a:srgbClr val="174CC0"/>
          </a:solidFill>
          <a:ln w="9525" cap="rnd">
            <a:solidFill>
              <a:schemeClr val="bg1"/>
            </a:solidFill>
            <a:prstDash val="solid"/>
            <a:round/>
          </a:ln>
          <a:effectLst>
            <a:outerShdw blurRad="63500" sx="102000" sy="102000" algn="ctr" rotWithShape="0">
              <a:prstClr val="black">
                <a:alpha val="40000"/>
              </a:prstClr>
            </a:outerShdw>
          </a:effectLst>
        </p:spPr>
        <p:txBody>
          <a:bodyPr anchor="ctr">
            <a:scene3d>
              <a:camera prst="orthographicFront"/>
              <a:lightRig rig="threePt" dir="t"/>
            </a:scene3d>
            <a:sp3d contourW="12700"/>
          </a:bodyPr>
          <a:lstStyle/>
          <a:p>
            <a:pPr marL="71755" algn="ctr">
              <a:spcBef>
                <a:spcPts val="600"/>
              </a:spcBef>
            </a:pPr>
            <a:r>
              <a:rPr lang="zh-CN" altLang="en-US" sz="2000" b="1" kern="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是否用于生成新数据</a:t>
            </a:r>
            <a:endParaRPr lang="zh-CN" altLang="en-US" sz="2000" b="1" kern="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17" name="矩形: 圆角 16"/>
          <p:cNvSpPr/>
          <p:nvPr/>
        </p:nvSpPr>
        <p:spPr>
          <a:xfrm rot="10800000">
            <a:off x="6758940" y="1638300"/>
            <a:ext cx="1726565" cy="544830"/>
          </a:xfrm>
          <a:prstGeom prst="roundRect">
            <a:avLst/>
          </a:prstGeom>
          <a:gradFill rotWithShape="1">
            <a:gsLst>
              <a:gs pos="100000">
                <a:srgbClr val="EAEAEA"/>
              </a:gs>
              <a:gs pos="46000">
                <a:srgbClr val="FFFFFF"/>
              </a:gs>
            </a:gsLst>
            <a:lin ang="5400000" scaled="0"/>
          </a:gradFill>
          <a:ln w="9525">
            <a:solidFill>
              <a:srgbClr val="EAEAEA"/>
            </a:solidFill>
            <a:miter lim="800000"/>
          </a:ln>
          <a:effectLst>
            <a:outerShdw blurRad="63500" sx="102000" sy="102000" algn="ctr" rotWithShape="0">
              <a:prstClr val="black">
                <a:alpha val="40000"/>
              </a:prstClr>
            </a:outerShdw>
          </a:effectLst>
        </p:spPr>
        <p:txBody>
          <a:bodyPr rot="10800000" spcFirstLastPara="0" vertOverflow="overflow" horzOverflow="overflow" vert="horz" wrap="none" lIns="91440" tIns="45720" rIns="91440" bIns="45720" numCol="1" spcCol="0" rtlCol="0" fromWordArt="0" anchor="ctr" anchorCtr="0" forceAA="0" compatLnSpc="1">
            <a:noAutofit/>
          </a:bodyPr>
          <a:lstStyle/>
          <a:p>
            <a:pPr marL="71755" algn="ctr" defTabSz="1031875"/>
            <a:r>
              <a:rPr lang="zh-CN" altLang="en-US" b="1" dirty="0">
                <a:solidFill>
                  <a:schemeClr val="tx1">
                    <a:lumMod val="95000"/>
                    <a:lumOff val="5000"/>
                  </a:schemeClr>
                </a:solidFill>
                <a:latin typeface="微软雅黑" panose="020B0503020204020204" charset="-122"/>
                <a:ea typeface="微软雅黑" panose="020B0503020204020204" charset="-122"/>
              </a:rPr>
              <a:t>分类问题</a:t>
            </a:r>
            <a:endParaRPr lang="zh-CN" altLang="en-US" b="1" dirty="0">
              <a:solidFill>
                <a:schemeClr val="tx1">
                  <a:lumMod val="95000"/>
                  <a:lumOff val="5000"/>
                </a:schemeClr>
              </a:solidFill>
              <a:latin typeface="微软雅黑" panose="020B0503020204020204" charset="-122"/>
              <a:ea typeface="微软雅黑" panose="020B0503020204020204" charset="-122"/>
            </a:endParaRPr>
          </a:p>
        </p:txBody>
      </p:sp>
      <p:sp>
        <p:nvSpPr>
          <p:cNvPr id="18" name="矩形: 圆角 17"/>
          <p:cNvSpPr/>
          <p:nvPr>
            <p:custDataLst>
              <p:tags r:id="rId4"/>
            </p:custDataLst>
          </p:nvPr>
        </p:nvSpPr>
        <p:spPr>
          <a:xfrm flipV="1">
            <a:off x="6758940" y="2393950"/>
            <a:ext cx="1725930" cy="544830"/>
          </a:xfrm>
          <a:prstGeom prst="roundRect">
            <a:avLst/>
          </a:prstGeom>
          <a:gradFill rotWithShape="1">
            <a:gsLst>
              <a:gs pos="100000">
                <a:srgbClr val="EAEAEA"/>
              </a:gs>
              <a:gs pos="46000">
                <a:srgbClr val="FFFFFF"/>
              </a:gs>
            </a:gsLst>
            <a:lin ang="5400000" scaled="0"/>
          </a:gradFill>
          <a:ln w="9525">
            <a:solidFill>
              <a:srgbClr val="EAEAEA"/>
            </a:solidFill>
            <a:miter lim="800000"/>
          </a:ln>
          <a:effectLst>
            <a:outerShdw blurRad="63500" sx="102000" sy="102000" algn="ctr" rotWithShape="0">
              <a:prstClr val="black">
                <a:alpha val="40000"/>
              </a:prstClr>
            </a:outerShdw>
          </a:effectLst>
        </p:spPr>
        <p:txBody>
          <a:bodyPr rot="10800000" spcFirstLastPara="0" vertOverflow="overflow" horzOverflow="overflow" vert="horz" wrap="none" lIns="91440" tIns="45720" rIns="91440" bIns="45720" numCol="1" spcCol="0" rtlCol="0" fromWordArt="0" anchor="ctr" anchorCtr="0" forceAA="0" compatLnSpc="1">
            <a:noAutofit/>
          </a:bodyPr>
          <a:lstStyle/>
          <a:p>
            <a:pPr marL="71755" algn="ctr" defTabSz="1031875"/>
            <a:r>
              <a:rPr lang="zh-CN" altLang="en-US" b="1" dirty="0">
                <a:solidFill>
                  <a:schemeClr val="tx1">
                    <a:lumMod val="95000"/>
                    <a:lumOff val="5000"/>
                  </a:schemeClr>
                </a:solidFill>
                <a:latin typeface="微软雅黑" panose="020B0503020204020204" charset="-122"/>
                <a:ea typeface="微软雅黑" panose="020B0503020204020204" charset="-122"/>
              </a:rPr>
              <a:t>回归问题</a:t>
            </a:r>
            <a:endParaRPr lang="zh-CN" altLang="en-US" b="1" dirty="0">
              <a:solidFill>
                <a:schemeClr val="tx1">
                  <a:lumMod val="95000"/>
                  <a:lumOff val="5000"/>
                </a:schemeClr>
              </a:solidFill>
              <a:latin typeface="微软雅黑" panose="020B0503020204020204" charset="-122"/>
              <a:ea typeface="微软雅黑" panose="020B0503020204020204" charset="-122"/>
            </a:endParaRPr>
          </a:p>
        </p:txBody>
      </p:sp>
      <p:sp>
        <p:nvSpPr>
          <p:cNvPr id="19" name="矩形: 圆角 18"/>
          <p:cNvSpPr/>
          <p:nvPr>
            <p:custDataLst>
              <p:tags r:id="rId5"/>
            </p:custDataLst>
          </p:nvPr>
        </p:nvSpPr>
        <p:spPr>
          <a:xfrm flipV="1">
            <a:off x="6796405" y="5444490"/>
            <a:ext cx="1692000" cy="544830"/>
          </a:xfrm>
          <a:prstGeom prst="roundRect">
            <a:avLst/>
          </a:prstGeom>
          <a:gradFill rotWithShape="1">
            <a:gsLst>
              <a:gs pos="100000">
                <a:srgbClr val="EAEAEA"/>
              </a:gs>
              <a:gs pos="46000">
                <a:srgbClr val="FFFFFF"/>
              </a:gs>
            </a:gsLst>
            <a:lin ang="5400000" scaled="0"/>
          </a:gradFill>
          <a:ln w="9525">
            <a:solidFill>
              <a:srgbClr val="EAEAEA"/>
            </a:solidFill>
            <a:miter lim="800000"/>
          </a:ln>
          <a:effectLst>
            <a:outerShdw blurRad="63500" sx="102000" sy="102000" algn="ctr" rotWithShape="0">
              <a:prstClr val="black">
                <a:alpha val="40000"/>
              </a:prstClr>
            </a:outerShdw>
          </a:effectLst>
        </p:spPr>
        <p:txBody>
          <a:bodyPr rot="10800000" spcFirstLastPara="0" vertOverflow="overflow" horzOverflow="overflow" vert="horz" wrap="none" lIns="91440" tIns="45720" rIns="91440" bIns="45720" numCol="1" spcCol="0" rtlCol="0" fromWordArt="0" anchor="ctr" anchorCtr="0" forceAA="0" compatLnSpc="1">
            <a:noAutofit/>
          </a:bodyPr>
          <a:lstStyle/>
          <a:p>
            <a:pPr marL="71755" algn="ctr" defTabSz="1031875"/>
            <a:r>
              <a:rPr lang="zh-CN" altLang="en-US" b="1" dirty="0">
                <a:solidFill>
                  <a:schemeClr val="tx1">
                    <a:lumMod val="95000"/>
                    <a:lumOff val="5000"/>
                  </a:schemeClr>
                </a:solidFill>
                <a:latin typeface="微软雅黑" panose="020B0503020204020204" charset="-122"/>
                <a:ea typeface="微软雅黑" panose="020B0503020204020204" charset="-122"/>
              </a:rPr>
              <a:t>生成模型</a:t>
            </a:r>
            <a:endParaRPr lang="zh-CN" altLang="en-US" b="1" dirty="0">
              <a:solidFill>
                <a:schemeClr val="tx1">
                  <a:lumMod val="95000"/>
                  <a:lumOff val="5000"/>
                </a:schemeClr>
              </a:solidFill>
              <a:latin typeface="微软雅黑" panose="020B0503020204020204" charset="-122"/>
              <a:ea typeface="微软雅黑" panose="020B0503020204020204" charset="-122"/>
            </a:endParaRPr>
          </a:p>
        </p:txBody>
      </p:sp>
      <p:sp>
        <p:nvSpPr>
          <p:cNvPr id="20" name="矩形: 圆角 19"/>
          <p:cNvSpPr/>
          <p:nvPr>
            <p:custDataLst>
              <p:tags r:id="rId6"/>
            </p:custDataLst>
          </p:nvPr>
        </p:nvSpPr>
        <p:spPr>
          <a:xfrm flipV="1">
            <a:off x="6758940" y="6136005"/>
            <a:ext cx="1764000" cy="544830"/>
          </a:xfrm>
          <a:prstGeom prst="roundRect">
            <a:avLst/>
          </a:prstGeom>
          <a:gradFill rotWithShape="1">
            <a:gsLst>
              <a:gs pos="100000">
                <a:srgbClr val="EAEAEA"/>
              </a:gs>
              <a:gs pos="46000">
                <a:srgbClr val="FFFFFF"/>
              </a:gs>
            </a:gsLst>
            <a:lin ang="5400000" scaled="0"/>
          </a:gradFill>
          <a:ln w="9525">
            <a:solidFill>
              <a:srgbClr val="EAEAEA"/>
            </a:solidFill>
            <a:miter lim="800000"/>
          </a:ln>
          <a:effectLst>
            <a:outerShdw blurRad="63500" sx="102000" sy="102000" algn="ctr" rotWithShape="0">
              <a:prstClr val="black">
                <a:alpha val="40000"/>
              </a:prstClr>
            </a:outerShdw>
          </a:effectLst>
        </p:spPr>
        <p:txBody>
          <a:bodyPr rot="10800000" spcFirstLastPara="0" vertOverflow="overflow" horzOverflow="overflow" vert="horz" wrap="none" lIns="108000" tIns="72000" rIns="108000" bIns="36000" numCol="1" spcCol="0" rtlCol="0" fromWordArt="0" anchor="ctr" anchorCtr="0" forceAA="0" compatLnSpc="1">
            <a:noAutofit/>
          </a:bodyPr>
          <a:lstStyle/>
          <a:p>
            <a:pPr marL="71755" algn="ctr" defTabSz="1031875" fontAlgn="base"/>
            <a:r>
              <a:rPr lang="zh-CN" altLang="en-US" b="1" dirty="0">
                <a:solidFill>
                  <a:schemeClr val="tx1">
                    <a:lumMod val="95000"/>
                    <a:lumOff val="5000"/>
                  </a:schemeClr>
                </a:solidFill>
                <a:latin typeface="微软雅黑" panose="020B0503020204020204" charset="-122"/>
                <a:ea typeface="微软雅黑" panose="020B0503020204020204" charset="-122"/>
              </a:rPr>
              <a:t>判别模型</a:t>
            </a:r>
            <a:endParaRPr lang="zh-CN" altLang="en-US" b="1" dirty="0">
              <a:solidFill>
                <a:schemeClr val="tx1">
                  <a:lumMod val="95000"/>
                  <a:lumOff val="5000"/>
                </a:schemeClr>
              </a:solidFill>
              <a:latin typeface="微软雅黑" panose="020B0503020204020204" charset="-122"/>
              <a:ea typeface="微软雅黑" panose="020B0503020204020204" charset="-122"/>
            </a:endParaRPr>
          </a:p>
        </p:txBody>
      </p:sp>
      <p:cxnSp>
        <p:nvCxnSpPr>
          <p:cNvPr id="23" name="连接符: 肘形 22"/>
          <p:cNvCxnSpPr/>
          <p:nvPr>
            <p:custDataLst>
              <p:tags r:id="rId7"/>
            </p:custDataLst>
          </p:nvPr>
        </p:nvCxnSpPr>
        <p:spPr>
          <a:xfrm rot="10800000" flipH="1" flipV="1">
            <a:off x="6758940" y="1982470"/>
            <a:ext cx="3175" cy="755650"/>
          </a:xfrm>
          <a:prstGeom prst="bentConnector3">
            <a:avLst>
              <a:gd name="adj1" fmla="val -7500000"/>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rot="0">
            <a:off x="2212975" y="2383790"/>
            <a:ext cx="690245" cy="3803650"/>
            <a:chOff x="2635581" y="1774788"/>
            <a:chExt cx="690439" cy="3813810"/>
          </a:xfrm>
        </p:grpSpPr>
        <p:cxnSp>
          <p:nvCxnSpPr>
            <p:cNvPr id="39" name="连接符: 肘形 38"/>
            <p:cNvCxnSpPr>
              <a:stCxn id="14" idx="1"/>
              <a:endCxn id="16" idx="1"/>
            </p:cNvCxnSpPr>
            <p:nvPr/>
          </p:nvCxnSpPr>
          <p:spPr>
            <a:xfrm rot="10800000" flipV="1">
              <a:off x="3309505" y="1774788"/>
              <a:ext cx="16515" cy="3813810"/>
            </a:xfrm>
            <a:prstGeom prst="bentConnector3">
              <a:avLst>
                <a:gd name="adj1" fmla="val 1542308"/>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2635581" y="3495750"/>
              <a:ext cx="684192"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2" name="矩形: 圆角 13"/>
          <p:cNvSpPr/>
          <p:nvPr>
            <p:custDataLst>
              <p:tags r:id="rId8"/>
            </p:custDataLst>
          </p:nvPr>
        </p:nvSpPr>
        <p:spPr>
          <a:xfrm>
            <a:off x="2919095" y="3789680"/>
            <a:ext cx="2939415" cy="659130"/>
          </a:xfrm>
          <a:prstGeom prst="roundRect">
            <a:avLst/>
          </a:prstGeom>
          <a:solidFill>
            <a:srgbClr val="174CC0"/>
          </a:solidFill>
          <a:ln w="9525" cap="rnd">
            <a:solidFill>
              <a:schemeClr val="bg1"/>
            </a:solidFill>
            <a:prstDash val="solid"/>
            <a:round/>
          </a:ln>
          <a:effectLst>
            <a:outerShdw blurRad="63500" sx="102000" sy="102000" algn="ctr" rotWithShape="0">
              <a:prstClr val="black">
                <a:alpha val="40000"/>
              </a:prstClr>
            </a:outerShdw>
          </a:effectLst>
        </p:spPr>
        <p:txBody>
          <a:bodyPr anchor="ctr">
            <a:scene3d>
              <a:camera prst="orthographicFront"/>
              <a:lightRig rig="threePt" dir="t"/>
            </a:scene3d>
            <a:sp3d contourW="12700"/>
          </a:bodyPr>
          <a:p>
            <a:pPr marL="71755" algn="ctr">
              <a:spcBef>
                <a:spcPts val="600"/>
              </a:spcBef>
            </a:pPr>
            <a:r>
              <a:rPr lang="zh-CN" altLang="en-US" sz="2000" b="1" kern="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是否包含标签及多少</a:t>
            </a:r>
            <a:endParaRPr lang="zh-CN" altLang="en-US" sz="2000" b="1" kern="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cxnSp>
        <p:nvCxnSpPr>
          <p:cNvPr id="13" name="直接连接符 12"/>
          <p:cNvCxnSpPr/>
          <p:nvPr>
            <p:custDataLst>
              <p:tags r:id="rId9"/>
            </p:custDataLst>
          </p:nvPr>
        </p:nvCxnSpPr>
        <p:spPr>
          <a:xfrm flipH="1">
            <a:off x="5868035" y="2387600"/>
            <a:ext cx="648000"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矩形: 圆角 16"/>
          <p:cNvSpPr/>
          <p:nvPr/>
        </p:nvSpPr>
        <p:spPr>
          <a:xfrm rot="10800000">
            <a:off x="6732270" y="3896360"/>
            <a:ext cx="1726565" cy="544830"/>
          </a:xfrm>
          <a:prstGeom prst="roundRect">
            <a:avLst/>
          </a:prstGeom>
          <a:gradFill rotWithShape="1">
            <a:gsLst>
              <a:gs pos="100000">
                <a:srgbClr val="EAEAEA"/>
              </a:gs>
              <a:gs pos="46000">
                <a:srgbClr val="FFFFFF"/>
              </a:gs>
            </a:gsLst>
            <a:lin ang="5400000" scaled="0"/>
          </a:gradFill>
          <a:ln w="9525">
            <a:solidFill>
              <a:srgbClr val="EAEAEA"/>
            </a:solidFill>
            <a:miter lim="800000"/>
          </a:ln>
          <a:effectLst>
            <a:outerShdw blurRad="63500" sx="102000" sy="102000" algn="ctr" rotWithShape="0">
              <a:prstClr val="black">
                <a:alpha val="40000"/>
              </a:prstClr>
            </a:outerShdw>
          </a:effectLst>
        </p:spPr>
        <p:txBody>
          <a:bodyPr rot="10800000" spcFirstLastPara="0" vertOverflow="overflow" horzOverflow="overflow" vert="horz" wrap="none" lIns="91440" tIns="45720" rIns="91440" bIns="45720" numCol="1" spcCol="0" rtlCol="0" fromWordArt="0" anchor="ctr" anchorCtr="0" forceAA="0" compatLnSpc="1">
            <a:noAutofit/>
          </a:bodyPr>
          <a:p>
            <a:pPr marL="71755" algn="ctr" defTabSz="1031875"/>
            <a:r>
              <a:rPr lang="zh-CN" altLang="en-US" b="1" dirty="0">
                <a:solidFill>
                  <a:schemeClr val="tx1">
                    <a:lumMod val="95000"/>
                    <a:lumOff val="5000"/>
                  </a:schemeClr>
                </a:solidFill>
                <a:latin typeface="微软雅黑" panose="020B0503020204020204" charset="-122"/>
                <a:ea typeface="微软雅黑" panose="020B0503020204020204" charset="-122"/>
              </a:rPr>
              <a:t>半监督学习</a:t>
            </a:r>
            <a:endParaRPr lang="zh-CN" altLang="en-US" b="1" dirty="0">
              <a:solidFill>
                <a:schemeClr val="tx1">
                  <a:lumMod val="95000"/>
                  <a:lumOff val="5000"/>
                </a:schemeClr>
              </a:solidFill>
              <a:latin typeface="微软雅黑" panose="020B0503020204020204" charset="-122"/>
              <a:ea typeface="微软雅黑" panose="020B0503020204020204" charset="-122"/>
            </a:endParaRPr>
          </a:p>
        </p:txBody>
      </p:sp>
      <p:sp>
        <p:nvSpPr>
          <p:cNvPr id="22" name="矩形: 圆角 17"/>
          <p:cNvSpPr/>
          <p:nvPr>
            <p:custDataLst>
              <p:tags r:id="rId10"/>
            </p:custDataLst>
          </p:nvPr>
        </p:nvSpPr>
        <p:spPr>
          <a:xfrm flipV="1">
            <a:off x="6732270" y="4652010"/>
            <a:ext cx="1725930" cy="544830"/>
          </a:xfrm>
          <a:prstGeom prst="roundRect">
            <a:avLst/>
          </a:prstGeom>
          <a:gradFill rotWithShape="1">
            <a:gsLst>
              <a:gs pos="100000">
                <a:srgbClr val="EAEAEA"/>
              </a:gs>
              <a:gs pos="46000">
                <a:srgbClr val="FFFFFF"/>
              </a:gs>
            </a:gsLst>
            <a:lin ang="5400000" scaled="0"/>
          </a:gradFill>
          <a:ln w="9525">
            <a:solidFill>
              <a:srgbClr val="EAEAEA"/>
            </a:solidFill>
            <a:miter lim="800000"/>
          </a:ln>
          <a:effectLst>
            <a:outerShdw blurRad="63500" sx="102000" sy="102000" algn="ctr" rotWithShape="0">
              <a:prstClr val="black">
                <a:alpha val="40000"/>
              </a:prstClr>
            </a:outerShdw>
          </a:effectLst>
        </p:spPr>
        <p:txBody>
          <a:bodyPr rot="10800000" spcFirstLastPara="0" vertOverflow="overflow" horzOverflow="overflow" vert="horz" wrap="none" lIns="91440" tIns="45720" rIns="91440" bIns="45720" numCol="1" spcCol="0" rtlCol="0" fromWordArt="0" anchor="ctr" anchorCtr="0" forceAA="0" compatLnSpc="1">
            <a:noAutofit/>
          </a:bodyPr>
          <a:p>
            <a:pPr marL="71755" algn="ctr" defTabSz="1031875"/>
            <a:r>
              <a:rPr lang="zh-CN" altLang="en-US" b="1" dirty="0">
                <a:solidFill>
                  <a:schemeClr val="tx1">
                    <a:lumMod val="95000"/>
                    <a:lumOff val="5000"/>
                  </a:schemeClr>
                </a:solidFill>
                <a:latin typeface="微软雅黑" panose="020B0503020204020204" charset="-122"/>
                <a:ea typeface="微软雅黑" panose="020B0503020204020204" charset="-122"/>
              </a:rPr>
              <a:t>无监督学习</a:t>
            </a:r>
            <a:endParaRPr lang="zh-CN" altLang="en-US" b="1" dirty="0">
              <a:solidFill>
                <a:schemeClr val="tx1">
                  <a:lumMod val="95000"/>
                  <a:lumOff val="5000"/>
                </a:schemeClr>
              </a:solidFill>
              <a:latin typeface="微软雅黑" panose="020B0503020204020204" charset="-122"/>
              <a:ea typeface="微软雅黑" panose="020B0503020204020204" charset="-122"/>
            </a:endParaRPr>
          </a:p>
        </p:txBody>
      </p:sp>
      <p:cxnSp>
        <p:nvCxnSpPr>
          <p:cNvPr id="24" name="连接符: 肘形 22"/>
          <p:cNvCxnSpPr>
            <a:stCxn id="26" idx="3"/>
            <a:endCxn id="22" idx="1"/>
          </p:cNvCxnSpPr>
          <p:nvPr>
            <p:custDataLst>
              <p:tags r:id="rId11"/>
            </p:custDataLst>
          </p:nvPr>
        </p:nvCxnSpPr>
        <p:spPr>
          <a:xfrm rot="10800000" flipV="1">
            <a:off x="6732270" y="3409950"/>
            <a:ext cx="29845" cy="1514475"/>
          </a:xfrm>
          <a:prstGeom prst="bentConnector3">
            <a:avLst>
              <a:gd name="adj1" fmla="val 897872"/>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custDataLst>
              <p:tags r:id="rId12"/>
            </p:custDataLst>
          </p:nvPr>
        </p:nvCxnSpPr>
        <p:spPr>
          <a:xfrm flipH="1" flipV="1">
            <a:off x="5913420" y="4143375"/>
            <a:ext cx="819150" cy="635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矩形: 圆角 16"/>
          <p:cNvSpPr/>
          <p:nvPr/>
        </p:nvSpPr>
        <p:spPr>
          <a:xfrm rot="10800000">
            <a:off x="6762115" y="3137535"/>
            <a:ext cx="1726565" cy="544830"/>
          </a:xfrm>
          <a:prstGeom prst="roundRect">
            <a:avLst/>
          </a:prstGeom>
          <a:gradFill rotWithShape="1">
            <a:gsLst>
              <a:gs pos="100000">
                <a:srgbClr val="EAEAEA"/>
              </a:gs>
              <a:gs pos="46000">
                <a:srgbClr val="FFFFFF"/>
              </a:gs>
            </a:gsLst>
            <a:lin ang="5400000" scaled="0"/>
          </a:gradFill>
          <a:ln w="9525">
            <a:solidFill>
              <a:srgbClr val="EAEAEA"/>
            </a:solidFill>
            <a:miter lim="800000"/>
          </a:ln>
          <a:effectLst>
            <a:outerShdw blurRad="63500" sx="102000" sy="102000" algn="ctr" rotWithShape="0">
              <a:prstClr val="black">
                <a:alpha val="40000"/>
              </a:prstClr>
            </a:outerShdw>
          </a:effectLst>
        </p:spPr>
        <p:txBody>
          <a:bodyPr rot="10800000" spcFirstLastPara="0" vertOverflow="overflow" horzOverflow="overflow" vert="horz" wrap="none" lIns="91440" tIns="45720" rIns="91440" bIns="45720" numCol="1" spcCol="0" rtlCol="0" fromWordArt="0" anchor="ctr" anchorCtr="0" forceAA="0" compatLnSpc="1">
            <a:noAutofit/>
          </a:bodyPr>
          <a:p>
            <a:pPr marL="71755" algn="ctr" defTabSz="1031875"/>
            <a:r>
              <a:rPr lang="zh-CN" altLang="en-US" b="1" dirty="0">
                <a:solidFill>
                  <a:schemeClr val="tx1">
                    <a:lumMod val="95000"/>
                    <a:lumOff val="5000"/>
                  </a:schemeClr>
                </a:solidFill>
                <a:latin typeface="微软雅黑" panose="020B0503020204020204" charset="-122"/>
                <a:ea typeface="微软雅黑" panose="020B0503020204020204" charset="-122"/>
              </a:rPr>
              <a:t>监督学习</a:t>
            </a:r>
            <a:endParaRPr lang="zh-CN" altLang="en-US" b="1" dirty="0">
              <a:solidFill>
                <a:schemeClr val="tx1">
                  <a:lumMod val="95000"/>
                  <a:lumOff val="5000"/>
                </a:schemeClr>
              </a:solidFill>
              <a:latin typeface="微软雅黑" panose="020B0503020204020204" charset="-122"/>
              <a:ea typeface="微软雅黑" panose="020B0503020204020204" charset="-122"/>
            </a:endParaRPr>
          </a:p>
        </p:txBody>
      </p:sp>
      <p:cxnSp>
        <p:nvCxnSpPr>
          <p:cNvPr id="27" name="连接符: 肘形 22"/>
          <p:cNvCxnSpPr/>
          <p:nvPr>
            <p:custDataLst>
              <p:tags r:id="rId13"/>
            </p:custDataLst>
          </p:nvPr>
        </p:nvCxnSpPr>
        <p:spPr>
          <a:xfrm rot="10800000" flipH="1" flipV="1">
            <a:off x="6758940" y="5767070"/>
            <a:ext cx="3175" cy="755650"/>
          </a:xfrm>
          <a:prstGeom prst="bentConnector3">
            <a:avLst>
              <a:gd name="adj1" fmla="val -7500000"/>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custDataLst>
              <p:tags r:id="rId14"/>
            </p:custDataLst>
          </p:nvPr>
        </p:nvCxnSpPr>
        <p:spPr>
          <a:xfrm flipH="1">
            <a:off x="5868035" y="6172200"/>
            <a:ext cx="648000"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nvSpPr>
        <p:spPr>
          <a:xfrm>
            <a:off x="107950" y="-98425"/>
            <a:ext cx="6637020" cy="959485"/>
          </a:xfrm>
          <a:prstGeom prst="rect">
            <a:avLst/>
          </a:prstGeom>
        </p:spPr>
        <p:txBody>
          <a:bodyPr anchor="ctr">
            <a:normAutofit lnSpcReduction="20000"/>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lstStyle>
          <a:p>
            <a:r>
              <a:rPr lang="zh-CN" altLang="en-US" sz="3200"/>
              <a:t>机器学习算法</a:t>
            </a:r>
            <a:r>
              <a:rPr lang="en-US" altLang="zh-CN" sz="3200"/>
              <a:t>——</a:t>
            </a:r>
            <a:r>
              <a:rPr lang="zh-CN" altLang="en-US" sz="3200"/>
              <a:t>分类问题</a:t>
            </a:r>
            <a:endParaRPr lang="zh-CN" altLang="en-US" sz="3200"/>
          </a:p>
        </p:txBody>
      </p:sp>
      <p:sp>
        <p:nvSpPr>
          <p:cNvPr id="4" name="内容占位符 2"/>
          <p:cNvSpPr>
            <a:spLocks noGrp="1"/>
          </p:cNvSpPr>
          <p:nvPr/>
        </p:nvSpPr>
        <p:spPr>
          <a:xfrm>
            <a:off x="179705" y="906145"/>
            <a:ext cx="8195310" cy="5692140"/>
          </a:xfrm>
          <a:prstGeom prst="rect">
            <a:avLst/>
          </a:prstGeom>
        </p:spPr>
        <p:txBody>
          <a:bodyPr>
            <a:normAutofit lnSpcReduction="20000"/>
          </a:bodyPr>
          <a:lstStyle>
            <a:lvl1pPr marL="365760" indent="-283210" algn="l" rtl="0" eaLnBrk="1" latinLnBrk="0" hangingPunct="1">
              <a:lnSpc>
                <a:spcPct val="100000"/>
              </a:lnSpc>
              <a:spcBef>
                <a:spcPts val="600"/>
              </a:spcBef>
              <a:buClr>
                <a:schemeClr val="accent1"/>
              </a:buClr>
              <a:buSzPct val="80000"/>
              <a:buFont typeface="Wingdings 2" panose="05020102010507070707"/>
              <a:buChar char=""/>
              <a:defRPr kumimoji="0" sz="3200" kern="1200">
                <a:solidFill>
                  <a:schemeClr val="tx1"/>
                </a:solidFill>
                <a:latin typeface="+mn-lt"/>
                <a:ea typeface="+mn-ea"/>
                <a:cs typeface="+mn-cs"/>
              </a:defRPr>
            </a:lvl1pPr>
            <a:lvl2pPr marL="640080" indent="-237490" algn="l" rtl="0" eaLnBrk="1" latinLnBrk="0" hangingPunct="1">
              <a:lnSpc>
                <a:spcPct val="100000"/>
              </a:lnSpc>
              <a:spcBef>
                <a:spcPts val="550"/>
              </a:spcBef>
              <a:buClr>
                <a:schemeClr val="accent1"/>
              </a:buClr>
              <a:buFont typeface="Verdana" panose="020B0604030504040204"/>
              <a:buChar char="◦"/>
              <a:defRPr kumimoji="0" sz="2800" kern="1200">
                <a:solidFill>
                  <a:schemeClr val="tx1"/>
                </a:solidFill>
                <a:latin typeface="+mn-lt"/>
                <a:ea typeface="+mn-ea"/>
                <a:cs typeface="+mn-cs"/>
              </a:defRPr>
            </a:lvl2pPr>
            <a:lvl3pPr marL="887095" indent="-228600" algn="l" rtl="0" eaLnBrk="1" latinLnBrk="0" hangingPunct="1">
              <a:lnSpc>
                <a:spcPct val="100000"/>
              </a:lnSpc>
              <a:spcBef>
                <a:spcPct val="20000"/>
              </a:spcBef>
              <a:buClr>
                <a:schemeClr val="accent2"/>
              </a:buClr>
              <a:buFont typeface="Wingdings 2" panose="05020102010507070707"/>
              <a:buChar char=""/>
              <a:defRPr kumimoji="0" sz="2400" kern="1200">
                <a:solidFill>
                  <a:schemeClr val="tx1"/>
                </a:solidFill>
                <a:latin typeface="+mn-lt"/>
                <a:ea typeface="+mn-ea"/>
                <a:cs typeface="+mn-cs"/>
              </a:defRPr>
            </a:lvl3pPr>
            <a:lvl4pPr marL="1097280" indent="-173990" algn="l" rtl="0" eaLnBrk="1" latinLnBrk="0" hangingPunct="1">
              <a:lnSpc>
                <a:spcPct val="100000"/>
              </a:lnSpc>
              <a:spcBef>
                <a:spcPct val="20000"/>
              </a:spcBef>
              <a:buClr>
                <a:schemeClr val="accent3"/>
              </a:buClr>
              <a:buFont typeface="Wingdings 2" panose="05020102010507070707"/>
              <a:buChar char=""/>
              <a:defRPr kumimoji="0" sz="2000" kern="1200">
                <a:solidFill>
                  <a:schemeClr val="tx1"/>
                </a:solidFill>
                <a:latin typeface="+mn-lt"/>
                <a:ea typeface="+mn-ea"/>
                <a:cs typeface="+mn-cs"/>
              </a:defRPr>
            </a:lvl4pPr>
            <a:lvl5pPr marL="1298575" indent="-182880" algn="l" rtl="0" eaLnBrk="1" latinLnBrk="0" hangingPunct="1">
              <a:lnSpc>
                <a:spcPct val="100000"/>
              </a:lnSpc>
              <a:spcBef>
                <a:spcPct val="20000"/>
              </a:spcBef>
              <a:buClr>
                <a:schemeClr val="accent4"/>
              </a:buClr>
              <a:buFont typeface="Wingdings 2" panose="05020102010507070707"/>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panose="05020102010507070707"/>
              <a:buChar char=""/>
              <a:defRPr kumimoji="0" sz="2000" kern="1200">
                <a:solidFill>
                  <a:schemeClr val="tx1"/>
                </a:solidFill>
                <a:latin typeface="+mn-lt"/>
                <a:ea typeface="+mn-ea"/>
                <a:cs typeface="+mn-cs"/>
              </a:defRPr>
            </a:lvl6pPr>
            <a:lvl7pPr marL="1718945" indent="-182880" algn="l" rtl="0" eaLnBrk="1" latinLnBrk="0" hangingPunct="1">
              <a:lnSpc>
                <a:spcPct val="100000"/>
              </a:lnSpc>
              <a:spcBef>
                <a:spcPct val="20000"/>
              </a:spcBef>
              <a:buClr>
                <a:schemeClr val="accent6"/>
              </a:buClr>
              <a:buFont typeface="Wingdings 2" panose="05020102010507070707"/>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panose="05020102010507070707"/>
              <a:buChar char=""/>
              <a:defRPr kumimoji="0" sz="2000" kern="1200">
                <a:solidFill>
                  <a:schemeClr val="tx1"/>
                </a:solidFill>
                <a:latin typeface="+mn-lt"/>
                <a:ea typeface="+mn-ea"/>
                <a:cs typeface="+mn-cs"/>
              </a:defRPr>
            </a:lvl8pPr>
            <a:lvl9pPr marL="2130425" indent="-182880" algn="l" rtl="0" eaLnBrk="1" latinLnBrk="0" hangingPunct="1">
              <a:lnSpc>
                <a:spcPct val="100000"/>
              </a:lnSpc>
              <a:spcBef>
                <a:spcPct val="20000"/>
              </a:spcBef>
              <a:buClr>
                <a:schemeClr val="accent6"/>
              </a:buClr>
              <a:buFont typeface="Wingdings 2" panose="05020102010507070707"/>
              <a:buChar char=""/>
              <a:defRPr kumimoji="0" sz="2000" kern="1200">
                <a:solidFill>
                  <a:schemeClr val="tx1"/>
                </a:solidFill>
                <a:latin typeface="+mn-lt"/>
                <a:ea typeface="+mn-ea"/>
                <a:cs typeface="+mn-cs"/>
              </a:defRPr>
            </a:lvl9pPr>
          </a:lstStyle>
          <a:p>
            <a:pPr>
              <a:lnSpc>
                <a:spcPct val="150000"/>
              </a:lnSpc>
              <a:buClr>
                <a:srgbClr val="031D89"/>
              </a:buClr>
              <a:buSzPct val="100000"/>
              <a:buFont typeface="Wingdings" panose="05000000000000000000" charset="0"/>
              <a:buChar char="l"/>
            </a:pPr>
            <a:r>
              <a:rPr lang="zh-CN" altLang="en-US" sz="2000">
                <a:sym typeface="+mn-ea"/>
              </a:rPr>
              <a:t>根据模型预测</a:t>
            </a:r>
            <a:r>
              <a:rPr lang="zh-CN" altLang="en-US" sz="2000">
                <a:latin typeface="华文中宋" panose="02010600040101010101" charset="-122"/>
                <a:ea typeface="华文中宋" panose="02010600040101010101" charset="-122"/>
                <a:cs typeface="华文中宋" panose="02010600040101010101" charset="-122"/>
                <a:sym typeface="+mn-ea"/>
              </a:rPr>
              <a:t>输出的连续性，可以将机器学习算法适配的问题划分为分类问题和回归问题。</a:t>
            </a:r>
            <a:r>
              <a:rPr lang="zh-CN" altLang="en-US" sz="2000">
                <a:latin typeface="华文中宋" panose="02010600040101010101" charset="-122"/>
                <a:ea typeface="华文中宋" panose="02010600040101010101" charset="-122"/>
                <a:cs typeface="华文中宋" panose="02010600040101010101" charset="-122"/>
              </a:rPr>
              <a:t>分类问题以离散随机变量或者离散随机变量的概率分布作为预测输出，回归问题以连续变量作为预测输出。</a:t>
            </a:r>
            <a:endParaRPr lang="zh-CN" altLang="en-US" sz="2000">
              <a:latin typeface="华文中宋" panose="02010600040101010101" charset="-122"/>
              <a:ea typeface="华文中宋" panose="02010600040101010101" charset="-122"/>
              <a:cs typeface="华文中宋" panose="02010600040101010101" charset="-122"/>
            </a:endParaRPr>
          </a:p>
          <a:p>
            <a:pPr>
              <a:lnSpc>
                <a:spcPct val="150000"/>
              </a:lnSpc>
              <a:buClr>
                <a:srgbClr val="031D89"/>
              </a:buClr>
              <a:buSzPct val="100000"/>
              <a:buFont typeface="Wingdings" panose="05000000000000000000" charset="0"/>
              <a:buChar char="l"/>
            </a:pPr>
            <a:r>
              <a:rPr lang="zh-CN" altLang="en-US" sz="2000">
                <a:latin typeface="华文中宋" panose="02010600040101010101" charset="-122"/>
                <a:ea typeface="华文中宋" panose="02010600040101010101" charset="-122"/>
                <a:cs typeface="华文中宋" panose="02010600040101010101" charset="-122"/>
              </a:rPr>
              <a:t>分类问题（</a:t>
            </a:r>
            <a:r>
              <a:rPr lang="zh-CN" altLang="en-US" sz="2000">
                <a:latin typeface="华文中宋" panose="02010600040101010101" charset="-122"/>
                <a:ea typeface="华文中宋" panose="02010600040101010101" charset="-122"/>
                <a:cs typeface="华文中宋" panose="02010600040101010101" charset="-122"/>
                <a:sym typeface="+mn-ea"/>
              </a:rPr>
              <a:t>Classification）</a:t>
            </a:r>
            <a:endParaRPr lang="zh-CN" altLang="en-US" sz="2000">
              <a:latin typeface="华文中宋" panose="02010600040101010101" charset="-122"/>
              <a:ea typeface="华文中宋" panose="02010600040101010101" charset="-122"/>
              <a:cs typeface="华文中宋" panose="02010600040101010101" charset="-122"/>
              <a:sym typeface="+mn-ea"/>
            </a:endParaRPr>
          </a:p>
          <a:p>
            <a:pPr marL="845820" fontAlgn="auto">
              <a:lnSpc>
                <a:spcPct val="150000"/>
              </a:lnSpc>
              <a:buClr>
                <a:srgbClr val="031D89"/>
              </a:buClr>
              <a:buSzPct val="100000"/>
              <a:buFont typeface="Arial" panose="020B0604020202020204" pitchFamily="34" charset="0"/>
              <a:buChar char="•"/>
            </a:pPr>
            <a:r>
              <a:rPr lang="zh-CN" altLang="en-US" sz="2000">
                <a:latin typeface="华文中宋" panose="02010600040101010101" charset="-122"/>
                <a:ea typeface="华文中宋" panose="02010600040101010101" charset="-122"/>
                <a:cs typeface="华文中宋" panose="02010600040101010101" charset="-122"/>
                <a:sym typeface="+mn-ea"/>
              </a:rPr>
              <a:t>用于分类任务的机器学习模型称为</a:t>
            </a:r>
            <a:r>
              <a:rPr lang="zh-CN" altLang="en-US" sz="2000" b="1">
                <a:solidFill>
                  <a:srgbClr val="031D89"/>
                </a:solidFill>
                <a:latin typeface="华文中宋" panose="02010600040101010101" charset="-122"/>
                <a:ea typeface="华文中宋" panose="02010600040101010101" charset="-122"/>
                <a:cs typeface="华文中宋" panose="02010600040101010101" charset="-122"/>
                <a:sym typeface="+mn-ea"/>
              </a:rPr>
              <a:t>分类模型</a:t>
            </a:r>
            <a:r>
              <a:rPr lang="zh-CN" altLang="en-US" sz="2000">
                <a:latin typeface="华文中宋" panose="02010600040101010101" charset="-122"/>
                <a:ea typeface="华文中宋" panose="02010600040101010101" charset="-122"/>
                <a:cs typeface="华文中宋" panose="02010600040101010101" charset="-122"/>
                <a:sym typeface="+mn-ea"/>
              </a:rPr>
              <a:t>或</a:t>
            </a:r>
            <a:r>
              <a:rPr lang="zh-CN" altLang="en-US" sz="2000" b="1">
                <a:solidFill>
                  <a:srgbClr val="031D89"/>
                </a:solidFill>
                <a:latin typeface="华文中宋" panose="02010600040101010101" charset="-122"/>
                <a:ea typeface="华文中宋" panose="02010600040101010101" charset="-122"/>
                <a:cs typeface="华文中宋" panose="02010600040101010101" charset="-122"/>
                <a:sym typeface="+mn-ea"/>
              </a:rPr>
              <a:t>分类器</a:t>
            </a:r>
            <a:endParaRPr lang="zh-CN" altLang="en-US" sz="2000" b="1">
              <a:solidFill>
                <a:srgbClr val="031D89"/>
              </a:solidFill>
              <a:latin typeface="华文中宋" panose="02010600040101010101" charset="-122"/>
              <a:ea typeface="华文中宋" panose="02010600040101010101" charset="-122"/>
              <a:cs typeface="华文中宋" panose="02010600040101010101" charset="-122"/>
              <a:sym typeface="+mn-ea"/>
            </a:endParaRPr>
          </a:p>
          <a:p>
            <a:pPr marL="845820" fontAlgn="auto">
              <a:lnSpc>
                <a:spcPct val="150000"/>
              </a:lnSpc>
              <a:buClr>
                <a:srgbClr val="031D89"/>
              </a:buClr>
              <a:buSzPct val="100000"/>
              <a:buFont typeface="Arial" panose="020B0604020202020204" pitchFamily="34" charset="0"/>
              <a:buChar char="•"/>
            </a:pPr>
            <a:r>
              <a:rPr lang="zh-CN" altLang="en-US" sz="2000" b="1" kern="100" dirty="0">
                <a:solidFill>
                  <a:srgbClr val="031D89"/>
                </a:solidFill>
                <a:latin typeface="华文中宋" panose="02010600040101010101" charset="-122"/>
                <a:ea typeface="华文中宋" panose="02010600040101010101" charset="-122"/>
                <a:cs typeface="华文中宋" panose="02010600040101010101" charset="-122"/>
                <a:sym typeface="+mn-ea"/>
              </a:rPr>
              <a:t>分类任务</a:t>
            </a:r>
            <a:r>
              <a:rPr lang="zh-CN" altLang="en-US" sz="2000" kern="100" dirty="0">
                <a:latin typeface="华文中宋" panose="02010600040101010101" charset="-122"/>
                <a:ea typeface="华文中宋" panose="02010600040101010101" charset="-122"/>
                <a:cs typeface="华文中宋" panose="02010600040101010101" charset="-122"/>
                <a:sym typeface="+mn-ea"/>
              </a:rPr>
              <a:t>的目标是通过训练样本构建合适的分类器𝐶</a:t>
            </a:r>
            <a:r>
              <a:rPr lang="en-US" altLang="zh-CN" sz="2000" kern="100" dirty="0">
                <a:latin typeface="华文中宋" panose="02010600040101010101" charset="-122"/>
                <a:ea typeface="华文中宋" panose="02010600040101010101" charset="-122"/>
                <a:cs typeface="华文中宋" panose="02010600040101010101" charset="-122"/>
                <a:sym typeface="+mn-ea"/>
              </a:rPr>
              <a:t>(</a:t>
            </a:r>
            <a:r>
              <a:rPr lang="zh-CN" altLang="en-US" sz="2000" kern="100" dirty="0">
                <a:latin typeface="华文中宋" panose="02010600040101010101" charset="-122"/>
                <a:ea typeface="华文中宋" panose="02010600040101010101" charset="-122"/>
                <a:cs typeface="华文中宋" panose="02010600040101010101" charset="-122"/>
                <a:sym typeface="+mn-ea"/>
              </a:rPr>
              <a:t>𝑋</a:t>
            </a:r>
            <a:r>
              <a:rPr lang="en-US" altLang="zh-CN" sz="2000" kern="100" dirty="0">
                <a:latin typeface="华文中宋" panose="02010600040101010101" charset="-122"/>
                <a:ea typeface="华文中宋" panose="02010600040101010101" charset="-122"/>
                <a:cs typeface="华文中宋" panose="02010600040101010101" charset="-122"/>
                <a:sym typeface="+mn-ea"/>
              </a:rPr>
              <a:t>)</a:t>
            </a:r>
            <a:r>
              <a:rPr lang="zh-CN" altLang="en-US" sz="2000" kern="100" dirty="0">
                <a:latin typeface="华文中宋" panose="02010600040101010101" charset="-122"/>
                <a:ea typeface="华文中宋" panose="02010600040101010101" charset="-122"/>
                <a:cs typeface="华文中宋" panose="02010600040101010101" charset="-122"/>
                <a:sym typeface="+mn-ea"/>
              </a:rPr>
              <a:t>，完成对目标的分类</a:t>
            </a:r>
            <a:endParaRPr lang="zh-CN" altLang="en-US" sz="2000" kern="100" dirty="0">
              <a:latin typeface="华文中宋" panose="02010600040101010101" charset="-122"/>
              <a:ea typeface="华文中宋" panose="02010600040101010101" charset="-122"/>
              <a:cs typeface="华文中宋" panose="02010600040101010101" charset="-122"/>
              <a:sym typeface="+mn-ea"/>
            </a:endParaRPr>
          </a:p>
          <a:p>
            <a:pPr marL="845820" fontAlgn="auto">
              <a:lnSpc>
                <a:spcPct val="150000"/>
              </a:lnSpc>
              <a:buClr>
                <a:srgbClr val="031D89"/>
              </a:buClr>
              <a:buSzPct val="100000"/>
              <a:buFont typeface="Arial" panose="020B0604020202020204" pitchFamily="34" charset="0"/>
              <a:buChar char="•"/>
            </a:pPr>
            <a:r>
              <a:rPr lang="zh-CN" altLang="en-US" sz="2000" kern="100" dirty="0">
                <a:latin typeface="华文中宋" panose="02010600040101010101" charset="-122"/>
                <a:ea typeface="华文中宋" panose="02010600040101010101" charset="-122"/>
                <a:cs typeface="华文中宋" panose="02010600040101010101" charset="-122"/>
                <a:sym typeface="+mn-ea"/>
              </a:rPr>
              <a:t>分类类别只有两类的分类任务称为</a:t>
            </a:r>
            <a:r>
              <a:rPr lang="zh-CN" altLang="en-US" sz="2000" b="1" kern="100" dirty="0">
                <a:solidFill>
                  <a:srgbClr val="031D89"/>
                </a:solidFill>
                <a:latin typeface="华文中宋" panose="02010600040101010101" charset="-122"/>
                <a:ea typeface="华文中宋" panose="02010600040101010101" charset="-122"/>
                <a:cs typeface="华文中宋" panose="02010600040101010101" charset="-122"/>
                <a:sym typeface="+mn-ea"/>
              </a:rPr>
              <a:t>二值分类</a:t>
            </a:r>
            <a:r>
              <a:rPr lang="zh-CN" altLang="en-US" sz="2000" kern="100" dirty="0">
                <a:latin typeface="华文中宋" panose="02010600040101010101" charset="-122"/>
                <a:ea typeface="华文中宋" panose="02010600040101010101" charset="-122"/>
                <a:cs typeface="华文中宋" panose="02010600040101010101" charset="-122"/>
                <a:sym typeface="+mn-ea"/>
              </a:rPr>
              <a:t>或</a:t>
            </a:r>
            <a:r>
              <a:rPr lang="zh-CN" altLang="en-US" sz="2000" b="1" kern="100" dirty="0">
                <a:solidFill>
                  <a:srgbClr val="031D89"/>
                </a:solidFill>
                <a:latin typeface="华文中宋" panose="02010600040101010101" charset="-122"/>
                <a:ea typeface="华文中宋" panose="02010600040101010101" charset="-122"/>
                <a:cs typeface="华文中宋" panose="02010600040101010101" charset="-122"/>
                <a:sym typeface="+mn-ea"/>
              </a:rPr>
              <a:t>二分类</a:t>
            </a:r>
            <a:r>
              <a:rPr lang="zh-CN" altLang="en-US" sz="2000" kern="100" dirty="0">
                <a:latin typeface="华文中宋" panose="02010600040101010101" charset="-122"/>
                <a:ea typeface="华文中宋" panose="02010600040101010101" charset="-122"/>
                <a:cs typeface="华文中宋" panose="02010600040101010101" charset="-122"/>
                <a:sym typeface="+mn-ea"/>
              </a:rPr>
              <a:t>，这两个类别分别称为正类和负类，通常用</a:t>
            </a:r>
            <a:r>
              <a:rPr lang="en-US" altLang="zh-CN" sz="2000" kern="100" dirty="0">
                <a:latin typeface="华文中宋" panose="02010600040101010101" charset="-122"/>
                <a:ea typeface="华文中宋" panose="02010600040101010101" charset="-122"/>
                <a:cs typeface="华文中宋" panose="02010600040101010101" charset="-122"/>
                <a:sym typeface="+mn-ea"/>
              </a:rPr>
              <a:t>+1</a:t>
            </a:r>
            <a:r>
              <a:rPr lang="zh-CN" altLang="en-US" sz="2000" kern="100" dirty="0">
                <a:latin typeface="华文中宋" panose="02010600040101010101" charset="-122"/>
                <a:ea typeface="华文中宋" panose="02010600040101010101" charset="-122"/>
                <a:cs typeface="华文中宋" panose="02010600040101010101" charset="-122"/>
                <a:sym typeface="+mn-ea"/>
              </a:rPr>
              <a:t>和</a:t>
            </a:r>
            <a:r>
              <a:rPr lang="en-US" altLang="zh-CN" sz="2000" kern="100" dirty="0">
                <a:latin typeface="华文中宋" panose="02010600040101010101" charset="-122"/>
                <a:ea typeface="华文中宋" panose="02010600040101010101" charset="-122"/>
                <a:cs typeface="华文中宋" panose="02010600040101010101" charset="-122"/>
                <a:sym typeface="+mn-ea"/>
              </a:rPr>
              <a:t>-1</a:t>
            </a:r>
            <a:r>
              <a:rPr lang="zh-CN" altLang="en-US" sz="2000" kern="100" dirty="0">
                <a:latin typeface="华文中宋" panose="02010600040101010101" charset="-122"/>
                <a:ea typeface="华文中宋" panose="02010600040101010101" charset="-122"/>
                <a:cs typeface="华文中宋" panose="02010600040101010101" charset="-122"/>
                <a:sym typeface="+mn-ea"/>
              </a:rPr>
              <a:t>分别指代。</a:t>
            </a:r>
            <a:endParaRPr lang="en-US" altLang="zh-CN" sz="2000" kern="100" dirty="0">
              <a:solidFill>
                <a:schemeClr val="tx1"/>
              </a:solidFill>
              <a:latin typeface="华文中宋" panose="02010600040101010101" charset="-122"/>
              <a:ea typeface="华文中宋" panose="02010600040101010101" charset="-122"/>
              <a:cs typeface="华文中宋" panose="02010600040101010101" charset="-122"/>
            </a:endParaRPr>
          </a:p>
          <a:p>
            <a:pPr marL="845820" fontAlgn="auto">
              <a:lnSpc>
                <a:spcPct val="150000"/>
              </a:lnSpc>
              <a:buClr>
                <a:srgbClr val="031D89"/>
              </a:buClr>
              <a:buSzPct val="100000"/>
              <a:buFont typeface="Arial" panose="020B0604020202020204" pitchFamily="34" charset="0"/>
              <a:buChar char="•"/>
            </a:pPr>
            <a:r>
              <a:rPr lang="zh-CN" altLang="en-US" sz="2000" kern="100" dirty="0">
                <a:latin typeface="华文中宋" panose="02010600040101010101" charset="-122"/>
                <a:ea typeface="华文中宋" panose="02010600040101010101" charset="-122"/>
                <a:cs typeface="华文中宋" panose="02010600040101010101" charset="-122"/>
                <a:sym typeface="+mn-ea"/>
              </a:rPr>
              <a:t>分类类别多于两类的分类任务通常称之为</a:t>
            </a:r>
            <a:r>
              <a:rPr lang="zh-CN" altLang="en-US" sz="2000" b="1" kern="100" dirty="0">
                <a:solidFill>
                  <a:srgbClr val="031D89"/>
                </a:solidFill>
                <a:latin typeface="华文中宋" panose="02010600040101010101" charset="-122"/>
                <a:ea typeface="华文中宋" panose="02010600040101010101" charset="-122"/>
                <a:cs typeface="华文中宋" panose="02010600040101010101" charset="-122"/>
                <a:sym typeface="+mn-ea"/>
              </a:rPr>
              <a:t>多值分类</a:t>
            </a:r>
            <a:r>
              <a:rPr lang="zh-CN" altLang="en-US" sz="2000" kern="100" dirty="0">
                <a:latin typeface="华文中宋" panose="02010600040101010101" charset="-122"/>
                <a:ea typeface="华文中宋" panose="02010600040101010101" charset="-122"/>
                <a:cs typeface="华文中宋" panose="02010600040101010101" charset="-122"/>
                <a:sym typeface="+mn-ea"/>
              </a:rPr>
              <a:t>。</a:t>
            </a:r>
            <a:endParaRPr lang="zh-CN" altLang="en-US" sz="2000" kern="100" dirty="0">
              <a:latin typeface="华文中宋" panose="02010600040101010101" charset="-122"/>
              <a:ea typeface="华文中宋" panose="02010600040101010101" charset="-122"/>
              <a:cs typeface="华文中宋" panose="02010600040101010101" charset="-122"/>
              <a:sym typeface="+mn-ea"/>
            </a:endParaRPr>
          </a:p>
          <a:p>
            <a:pPr marL="845820" fontAlgn="auto">
              <a:lnSpc>
                <a:spcPct val="150000"/>
              </a:lnSpc>
              <a:buClr>
                <a:srgbClr val="031D89"/>
              </a:buClr>
              <a:buSzPct val="100000"/>
              <a:buFont typeface="Arial" panose="020B0604020202020204" pitchFamily="34" charset="0"/>
              <a:buChar char="•"/>
            </a:pPr>
            <a:r>
              <a:rPr lang="zh-CN" altLang="en-US" sz="2000" kern="100" dirty="0">
                <a:latin typeface="华文中宋" panose="02010600040101010101" charset="-122"/>
                <a:ea typeface="华文中宋" panose="02010600040101010101" charset="-122"/>
                <a:cs typeface="华文中宋" panose="02010600040101010101" charset="-122"/>
                <a:sym typeface="+mn-ea"/>
              </a:rPr>
              <a:t>分类算法有：</a:t>
            </a:r>
            <a:r>
              <a:rPr lang="en-US" altLang="zh-CN" sz="2000" kern="100" dirty="0">
                <a:latin typeface="华文中宋" panose="02010600040101010101" charset="-122"/>
                <a:ea typeface="华文中宋" panose="02010600040101010101" charset="-122"/>
                <a:cs typeface="华文中宋" panose="02010600040101010101" charset="-122"/>
                <a:sym typeface="+mn-ea"/>
              </a:rPr>
              <a:t>k</a:t>
            </a:r>
            <a:r>
              <a:rPr lang="zh-CN" altLang="en-US" sz="2000" kern="100" dirty="0">
                <a:latin typeface="华文中宋" panose="02010600040101010101" charset="-122"/>
                <a:ea typeface="华文中宋" panose="02010600040101010101" charset="-122"/>
                <a:cs typeface="华文中宋" panose="02010600040101010101" charset="-122"/>
                <a:sym typeface="+mn-ea"/>
              </a:rPr>
              <a:t>近邻方法、决策树方法、 朴素贝叶斯分类</a:t>
            </a:r>
            <a:r>
              <a:rPr lang="zh-CN" altLang="en-US" sz="2000" kern="100" dirty="0">
                <a:cs typeface="Times New Roman" panose="02020603050405020304" charset="0"/>
                <a:sym typeface="+mn-ea"/>
              </a:rPr>
              <a:t>方法等。</a:t>
            </a:r>
            <a:endParaRPr lang="zh-CN" altLang="en-US" sz="2000" kern="100" dirty="0">
              <a:cs typeface="Times New Roman" panose="0202060305040502030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linds(horizontal)">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blinds(horizontal)">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blinds(horizontal)">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blinds(horizontal)">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blinds(horizontal)">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nvSpPr>
        <p:spPr>
          <a:xfrm>
            <a:off x="107950" y="-98425"/>
            <a:ext cx="6637020" cy="959485"/>
          </a:xfrm>
          <a:prstGeom prst="rect">
            <a:avLst/>
          </a:prstGeom>
        </p:spPr>
        <p:txBody>
          <a:bodyPr anchor="ctr">
            <a:normAutofit lnSpcReduction="20000"/>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lstStyle>
          <a:p>
            <a:r>
              <a:rPr lang="zh-CN" altLang="en-US" sz="3200"/>
              <a:t>机器学习算法</a:t>
            </a:r>
            <a:r>
              <a:rPr lang="en-US" altLang="zh-CN" sz="3200"/>
              <a:t>——</a:t>
            </a:r>
            <a:r>
              <a:rPr lang="zh-CN" altLang="en-US" sz="3200"/>
              <a:t>分类问题</a:t>
            </a:r>
            <a:endParaRPr lang="zh-CN" altLang="en-US" sz="3200"/>
          </a:p>
        </p:txBody>
      </p:sp>
      <p:sp>
        <p:nvSpPr>
          <p:cNvPr id="63" name="Rectangle 5"/>
          <p:cNvSpPr txBox="1">
            <a:spLocks noChangeArrowheads="1"/>
          </p:cNvSpPr>
          <p:nvPr/>
        </p:nvSpPr>
        <p:spPr bwMode="auto">
          <a:xfrm>
            <a:off x="252095" y="981393"/>
            <a:ext cx="4864100" cy="4937125"/>
          </a:xfrm>
          <a:prstGeom prst="rect">
            <a:avLst/>
          </a:prstGeom>
          <a:noFill/>
          <a:ln w="9525">
            <a:noFill/>
            <a:miter lim="800000"/>
          </a:ln>
        </p:spPr>
        <p:txBody>
          <a:bodyPr/>
          <a:lstStyle>
            <a:defPPr>
              <a:defRPr lang="en-US"/>
            </a:defPPr>
            <a:lvl1pPr algn="l" rtl="0" eaLnBrk="0" fontAlgn="base" hangingPunct="0">
              <a:spcBef>
                <a:spcPct val="0"/>
              </a:spcBef>
              <a:spcAft>
                <a:spcPct val="0"/>
              </a:spcAft>
              <a:defRPr sz="1400" b="1" kern="1200">
                <a:solidFill>
                  <a:schemeClr val="tx1"/>
                </a:solidFill>
                <a:latin typeface="Arial" panose="020B0604020202020204" pitchFamily="34" charset="0"/>
                <a:ea typeface="微软雅黑" panose="020B0503020204020204" charset="-122"/>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微软雅黑" panose="020B0503020204020204" charset="-122"/>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微软雅黑" panose="020B0503020204020204" charset="-122"/>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微软雅黑" panose="020B0503020204020204" charset="-122"/>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微软雅黑" panose="020B0503020204020204" charset="-122"/>
                <a:cs typeface="+mn-cs"/>
              </a:defRPr>
            </a:lvl5pPr>
            <a:lvl6pPr marL="2286000" algn="l" defTabSz="914400" rtl="0" eaLnBrk="1" latinLnBrk="0" hangingPunct="1">
              <a:defRPr sz="1400" b="1" kern="1200">
                <a:solidFill>
                  <a:schemeClr val="tx1"/>
                </a:solidFill>
                <a:latin typeface="Arial" panose="020B0604020202020204" pitchFamily="34" charset="0"/>
                <a:ea typeface="微软雅黑" panose="020B0503020204020204" charset="-122"/>
                <a:cs typeface="+mn-cs"/>
              </a:defRPr>
            </a:lvl6pPr>
            <a:lvl7pPr marL="2743200" algn="l" defTabSz="914400" rtl="0" eaLnBrk="1" latinLnBrk="0" hangingPunct="1">
              <a:defRPr sz="1400" b="1" kern="1200">
                <a:solidFill>
                  <a:schemeClr val="tx1"/>
                </a:solidFill>
                <a:latin typeface="Arial" panose="020B0604020202020204" pitchFamily="34" charset="0"/>
                <a:ea typeface="微软雅黑" panose="020B0503020204020204" charset="-122"/>
                <a:cs typeface="+mn-cs"/>
              </a:defRPr>
            </a:lvl7pPr>
            <a:lvl8pPr marL="3200400" algn="l" defTabSz="914400" rtl="0" eaLnBrk="1" latinLnBrk="0" hangingPunct="1">
              <a:defRPr sz="1400" b="1" kern="1200">
                <a:solidFill>
                  <a:schemeClr val="tx1"/>
                </a:solidFill>
                <a:latin typeface="Arial" panose="020B0604020202020204" pitchFamily="34" charset="0"/>
                <a:ea typeface="微软雅黑" panose="020B0503020204020204" charset="-122"/>
                <a:cs typeface="+mn-cs"/>
              </a:defRPr>
            </a:lvl8pPr>
            <a:lvl9pPr marL="3657600" algn="l" defTabSz="914400" rtl="0" eaLnBrk="1" latinLnBrk="0" hangingPunct="1">
              <a:defRPr sz="1400" b="1" kern="1200">
                <a:solidFill>
                  <a:schemeClr val="tx1"/>
                </a:solidFill>
                <a:latin typeface="Arial" panose="020B0604020202020204" pitchFamily="34" charset="0"/>
                <a:ea typeface="微软雅黑" panose="020B0503020204020204" charset="-122"/>
                <a:cs typeface="+mn-cs"/>
              </a:defRPr>
            </a:lvl9pPr>
          </a:lstStyle>
          <a:p>
            <a:pPr marL="342900" marR="0" lvl="0" indent="-342900" algn="l" defTabSz="914400" rtl="0" eaLnBrk="0" fontAlgn="base" latinLnBrk="0" hangingPunct="0">
              <a:lnSpc>
                <a:spcPct val="150000"/>
              </a:lnSpc>
              <a:spcBef>
                <a:spcPct val="20000"/>
              </a:spcBef>
              <a:spcAft>
                <a:spcPct val="0"/>
              </a:spcAft>
              <a:buClrTx/>
              <a:buSzTx/>
              <a:buFont typeface="Wingdings" panose="05000000000000000000" pitchFamily="2" charset="2"/>
              <a:buChar char="l"/>
              <a:defRPr/>
            </a:pPr>
            <a:r>
              <a:rPr kumimoji="0" lang="zh-CN" altLang="en-US" sz="2000" b="0" i="0" u="none" strike="noStrike" kern="0" cap="none" spc="0" normalizeH="0" baseline="0" noProof="0" dirty="0">
                <a:ln>
                  <a:noFill/>
                </a:ln>
                <a:solidFill>
                  <a:prstClr val="black"/>
                </a:solidFill>
                <a:effectLst/>
                <a:uLnTx/>
                <a:uFillTx/>
                <a:latin typeface="华文中宋" panose="02010600040101010101" charset="-122"/>
                <a:ea typeface="华文中宋" panose="02010600040101010101" charset="-122"/>
                <a:cs typeface="华文中宋" panose="02010600040101010101" charset="-122"/>
              </a:rPr>
              <a:t>给定一组数据（训练集），如右图，一条记录都可由一组 </a:t>
            </a:r>
            <a:r>
              <a:rPr kumimoji="0" lang="en-US" altLang="zh-CN" sz="2000" b="0" i="0" u="none" strike="noStrike" kern="0" cap="none" spc="0" normalizeH="0" baseline="0" noProof="0" dirty="0">
                <a:ln>
                  <a:noFill/>
                </a:ln>
                <a:solidFill>
                  <a:prstClr val="black"/>
                </a:solidFill>
                <a:effectLst/>
                <a:uLnTx/>
                <a:uFillTx/>
                <a:latin typeface="华文中宋" panose="02010600040101010101" charset="-122"/>
                <a:ea typeface="华文中宋" panose="02010600040101010101" charset="-122"/>
                <a:cs typeface="华文中宋" panose="02010600040101010101" charset="-122"/>
              </a:rPr>
              <a:t>(</a:t>
            </a:r>
            <a:r>
              <a:rPr kumimoji="0" lang="en-US" altLang="zh-CN" sz="2000" b="1" i="1" u="none" strike="noStrike" kern="0" cap="none" spc="0" normalizeH="0" baseline="0" noProof="0" dirty="0">
                <a:ln>
                  <a:noFill/>
                </a:ln>
                <a:solidFill>
                  <a:prstClr val="black"/>
                </a:solidFill>
                <a:effectLst/>
                <a:uLnTx/>
                <a:uFillTx/>
                <a:latin typeface="华文中宋" panose="02010600040101010101" charset="-122"/>
                <a:ea typeface="华文中宋" panose="02010600040101010101" charset="-122"/>
                <a:cs typeface="华文中宋" panose="02010600040101010101" charset="-122"/>
              </a:rPr>
              <a:t>x</a:t>
            </a:r>
            <a:r>
              <a:rPr kumimoji="0" lang="en-US" altLang="zh-CN" sz="2000" b="0" i="0" u="none" strike="noStrike" kern="0" cap="none" spc="0" normalizeH="0" baseline="0" noProof="0" dirty="0">
                <a:ln>
                  <a:noFill/>
                </a:ln>
                <a:solidFill>
                  <a:prstClr val="black"/>
                </a:solidFill>
                <a:effectLst/>
                <a:uLnTx/>
                <a:uFillTx/>
                <a:latin typeface="华文中宋" panose="02010600040101010101" charset="-122"/>
                <a:ea typeface="华文中宋" panose="02010600040101010101" charset="-122"/>
                <a:cs typeface="华文中宋" panose="02010600040101010101" charset="-122"/>
              </a:rPr>
              <a:t>, </a:t>
            </a:r>
            <a:r>
              <a:rPr kumimoji="0" lang="en-US" altLang="zh-CN" sz="2000" b="0" i="1" u="none" strike="noStrike" kern="0" cap="none" spc="0" normalizeH="0" baseline="0" noProof="0" dirty="0">
                <a:ln>
                  <a:noFill/>
                </a:ln>
                <a:solidFill>
                  <a:prstClr val="black"/>
                </a:solidFill>
                <a:effectLst/>
                <a:uLnTx/>
                <a:uFillTx/>
                <a:latin typeface="华文中宋" panose="02010600040101010101" charset="-122"/>
                <a:ea typeface="华文中宋" panose="02010600040101010101" charset="-122"/>
                <a:cs typeface="华文中宋" panose="02010600040101010101" charset="-122"/>
              </a:rPr>
              <a:t>y</a:t>
            </a:r>
            <a:r>
              <a:rPr kumimoji="0" lang="en-US" altLang="zh-CN" sz="2000" b="0" i="0" u="none" strike="noStrike" kern="0" cap="none" spc="0" normalizeH="0" baseline="0" noProof="0" dirty="0">
                <a:ln>
                  <a:noFill/>
                </a:ln>
                <a:solidFill>
                  <a:prstClr val="black"/>
                </a:solidFill>
                <a:effectLst/>
                <a:uLnTx/>
                <a:uFillTx/>
                <a:latin typeface="华文中宋" panose="02010600040101010101" charset="-122"/>
                <a:ea typeface="华文中宋" panose="02010600040101010101" charset="-122"/>
                <a:cs typeface="华文中宋" panose="02010600040101010101" charset="-122"/>
              </a:rPr>
              <a:t>) </a:t>
            </a:r>
            <a:r>
              <a:rPr kumimoji="0" lang="zh-CN" altLang="en-US" sz="2000" b="0" i="0" u="none" strike="noStrike" kern="0" cap="none" spc="0" normalizeH="0" baseline="0" noProof="0" dirty="0">
                <a:ln>
                  <a:noFill/>
                </a:ln>
                <a:solidFill>
                  <a:prstClr val="black"/>
                </a:solidFill>
                <a:effectLst/>
                <a:uLnTx/>
                <a:uFillTx/>
                <a:latin typeface="华文中宋" panose="02010600040101010101" charset="-122"/>
                <a:ea typeface="华文中宋" panose="02010600040101010101" charset="-122"/>
                <a:cs typeface="华文中宋" panose="02010600040101010101" charset="-122"/>
              </a:rPr>
              <a:t>来表示</a:t>
            </a:r>
            <a:r>
              <a:rPr kumimoji="0" lang="en-US" altLang="zh-CN" sz="2000" b="0" i="0" u="none" strike="noStrike" kern="0" cap="none" spc="0" normalizeH="0" baseline="0" noProof="0" dirty="0">
                <a:ln>
                  <a:noFill/>
                </a:ln>
                <a:solidFill>
                  <a:prstClr val="black"/>
                </a:solidFill>
                <a:effectLst/>
                <a:uLnTx/>
                <a:uFillTx/>
                <a:latin typeface="华文中宋" panose="02010600040101010101" charset="-122"/>
                <a:ea typeface="华文中宋" panose="02010600040101010101" charset="-122"/>
                <a:cs typeface="华文中宋" panose="02010600040101010101" charset="-122"/>
              </a:rPr>
              <a:t>,  </a:t>
            </a:r>
            <a:r>
              <a:rPr kumimoji="0" lang="en-US" altLang="zh-CN" sz="2000" b="1" i="1" u="none" strike="noStrike" kern="0" cap="none" spc="0" normalizeH="0" baseline="0" noProof="0" dirty="0">
                <a:ln>
                  <a:noFill/>
                </a:ln>
                <a:solidFill>
                  <a:prstClr val="black"/>
                </a:solidFill>
                <a:effectLst/>
                <a:uLnTx/>
                <a:uFillTx/>
                <a:latin typeface="华文中宋" panose="02010600040101010101" charset="-122"/>
                <a:ea typeface="华文中宋" panose="02010600040101010101" charset="-122"/>
                <a:cs typeface="华文中宋" panose="02010600040101010101" charset="-122"/>
              </a:rPr>
              <a:t>x </a:t>
            </a:r>
            <a:r>
              <a:rPr kumimoji="0" lang="zh-CN" altLang="en-US" sz="2000" b="0" i="1" u="none" strike="noStrike" kern="0" cap="none" spc="0" normalizeH="0" baseline="0" noProof="0" dirty="0">
                <a:ln>
                  <a:noFill/>
                </a:ln>
                <a:solidFill>
                  <a:prstClr val="black"/>
                </a:solidFill>
                <a:effectLst/>
                <a:uLnTx/>
                <a:uFillTx/>
                <a:latin typeface="华文中宋" panose="02010600040101010101" charset="-122"/>
                <a:ea typeface="华文中宋" panose="02010600040101010101" charset="-122"/>
                <a:cs typeface="华文中宋" panose="02010600040101010101" charset="-122"/>
              </a:rPr>
              <a:t>代表</a:t>
            </a:r>
            <a:r>
              <a:rPr kumimoji="0" lang="zh-CN" altLang="en-US" sz="2000" b="0" i="1" u="none" strike="noStrike" kern="0" cap="none" spc="0" normalizeH="0" baseline="0" noProof="0" dirty="0">
                <a:ln>
                  <a:noFill/>
                </a:ln>
                <a:solidFill>
                  <a:srgbClr val="FF0000"/>
                </a:solidFill>
                <a:effectLst/>
                <a:uLnTx/>
                <a:uFillTx/>
                <a:latin typeface="华文中宋" panose="02010600040101010101" charset="-122"/>
                <a:ea typeface="华文中宋" panose="02010600040101010101" charset="-122"/>
                <a:cs typeface="华文中宋" panose="02010600040101010101" charset="-122"/>
              </a:rPr>
              <a:t>属性集</a:t>
            </a:r>
            <a:r>
              <a:rPr kumimoji="0" lang="en-US" altLang="zh-CN" sz="2000" b="0" i="0" u="none" strike="noStrike" kern="0" cap="none" spc="0" normalizeH="0" baseline="0" noProof="0" dirty="0">
                <a:ln>
                  <a:noFill/>
                </a:ln>
                <a:solidFill>
                  <a:prstClr val="black"/>
                </a:solidFill>
                <a:effectLst/>
                <a:uLnTx/>
                <a:uFillTx/>
                <a:latin typeface="华文中宋" panose="02010600040101010101" charset="-122"/>
                <a:ea typeface="华文中宋" panose="02010600040101010101" charset="-122"/>
                <a:cs typeface="华文中宋" panose="02010600040101010101" charset="-122"/>
              </a:rPr>
              <a:t> </a:t>
            </a:r>
            <a:r>
              <a:rPr kumimoji="0" lang="zh-CN" altLang="en-US" sz="2000" b="0" i="0" u="none" strike="noStrike" kern="0" cap="none" spc="0" normalizeH="0" baseline="0" noProof="0" dirty="0">
                <a:ln>
                  <a:noFill/>
                </a:ln>
                <a:solidFill>
                  <a:prstClr val="black"/>
                </a:solidFill>
                <a:effectLst/>
                <a:uLnTx/>
                <a:uFillTx/>
                <a:latin typeface="华文中宋" panose="02010600040101010101" charset="-122"/>
                <a:ea typeface="华文中宋" panose="02010600040101010101" charset="-122"/>
                <a:cs typeface="华文中宋" panose="02010600040101010101" charset="-122"/>
              </a:rPr>
              <a:t>，</a:t>
            </a:r>
            <a:r>
              <a:rPr kumimoji="0" lang="en-US" altLang="zh-CN" sz="2000" b="0" i="1" u="none" strike="noStrike" kern="0" cap="none" spc="0" normalizeH="0" baseline="0" noProof="0" dirty="0">
                <a:ln>
                  <a:noFill/>
                </a:ln>
                <a:solidFill>
                  <a:prstClr val="black"/>
                </a:solidFill>
                <a:effectLst/>
                <a:uLnTx/>
                <a:uFillTx/>
                <a:latin typeface="华文中宋" panose="02010600040101010101" charset="-122"/>
                <a:ea typeface="华文中宋" panose="02010600040101010101" charset="-122"/>
                <a:cs typeface="华文中宋" panose="02010600040101010101" charset="-122"/>
              </a:rPr>
              <a:t>y </a:t>
            </a:r>
            <a:r>
              <a:rPr kumimoji="0" lang="zh-CN" altLang="en-US" sz="2000" b="0" i="1" u="none" strike="noStrike" kern="0" cap="none" spc="0" normalizeH="0" baseline="0" noProof="0" dirty="0">
                <a:ln>
                  <a:noFill/>
                </a:ln>
                <a:solidFill>
                  <a:prstClr val="black"/>
                </a:solidFill>
                <a:effectLst/>
                <a:uLnTx/>
                <a:uFillTx/>
                <a:latin typeface="华文中宋" panose="02010600040101010101" charset="-122"/>
                <a:ea typeface="华文中宋" panose="02010600040101010101" charset="-122"/>
                <a:cs typeface="华文中宋" panose="02010600040101010101" charset="-122"/>
              </a:rPr>
              <a:t>代表</a:t>
            </a:r>
            <a:r>
              <a:rPr kumimoji="0" lang="zh-CN" altLang="en-US" sz="2000" b="0" i="1" u="none" strike="noStrike" kern="0" cap="none" spc="0" normalizeH="0" baseline="0" noProof="0" dirty="0">
                <a:ln>
                  <a:noFill/>
                </a:ln>
                <a:solidFill>
                  <a:srgbClr val="FF0000"/>
                </a:solidFill>
                <a:effectLst/>
                <a:uLnTx/>
                <a:uFillTx/>
                <a:latin typeface="华文中宋" panose="02010600040101010101" charset="-122"/>
                <a:ea typeface="华文中宋" panose="02010600040101010101" charset="-122"/>
                <a:cs typeface="华文中宋" panose="02010600040101010101" charset="-122"/>
              </a:rPr>
              <a:t>类别标号</a:t>
            </a:r>
            <a:endParaRPr kumimoji="0" lang="en-US" altLang="zh-CN" sz="2000" b="0" i="0" u="none" strike="noStrike" kern="0" cap="none" spc="0" normalizeH="0" baseline="0" noProof="0" dirty="0">
              <a:ln>
                <a:noFill/>
              </a:ln>
              <a:solidFill>
                <a:srgbClr val="FF0000"/>
              </a:solidFill>
              <a:effectLst/>
              <a:uLnTx/>
              <a:uFillTx/>
              <a:latin typeface="华文中宋" panose="02010600040101010101" charset="-122"/>
              <a:ea typeface="华文中宋" panose="02010600040101010101" charset="-122"/>
              <a:cs typeface="华文中宋" panose="02010600040101010101" charset="-122"/>
            </a:endParaRPr>
          </a:p>
          <a:p>
            <a:pPr marL="1143000" marR="0" lvl="2" indent="-228600" algn="l" defTabSz="914400" rtl="0" eaLnBrk="0" fontAlgn="base" latinLnBrk="0" hangingPunct="0">
              <a:lnSpc>
                <a:spcPct val="100000"/>
              </a:lnSpc>
              <a:spcBef>
                <a:spcPct val="20000"/>
              </a:spcBef>
              <a:spcAft>
                <a:spcPct val="0"/>
              </a:spcAft>
              <a:buClrTx/>
              <a:buSzPct val="75000"/>
              <a:buFont typeface="Wingdings" panose="05000000000000000000" pitchFamily="2" charset="2"/>
              <a:buChar char="u"/>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charset="0"/>
                <a:ea typeface="微软雅黑" panose="020B0503020204020204" charset="-122"/>
                <a:cs typeface="Times New Roman" panose="02020603050405020304" charset="0"/>
              </a:rPr>
              <a:t> </a:t>
            </a:r>
            <a:r>
              <a:rPr kumimoji="0" lang="en-US" altLang="zh-CN" sz="2400" b="1" i="1" u="none" strike="noStrike" kern="0" cap="none" spc="0" normalizeH="0" baseline="0" noProof="0" dirty="0">
                <a:ln>
                  <a:noFill/>
                </a:ln>
                <a:solidFill>
                  <a:prstClr val="black"/>
                </a:solidFill>
                <a:effectLst/>
                <a:uLnTx/>
                <a:uFillTx/>
                <a:latin typeface="Times New Roman" panose="02020603050405020304" charset="0"/>
                <a:ea typeface="微软雅黑" panose="020B0503020204020204" charset="-122"/>
                <a:cs typeface="Times New Roman" panose="02020603050405020304" charset="0"/>
              </a:rPr>
              <a:t>x</a:t>
            </a:r>
            <a:r>
              <a:rPr kumimoji="0" lang="en-US" altLang="zh-CN" sz="2400" b="0" i="0" u="none" strike="noStrike" kern="0" cap="none" spc="0" normalizeH="0" baseline="0" noProof="0" dirty="0">
                <a:ln>
                  <a:noFill/>
                </a:ln>
                <a:solidFill>
                  <a:prstClr val="black"/>
                </a:solidFill>
                <a:effectLst/>
                <a:uLnTx/>
                <a:uFillTx/>
                <a:latin typeface="Times New Roman" panose="02020603050405020304" charset="0"/>
                <a:ea typeface="微软雅黑" panose="020B0503020204020204" charset="-122"/>
                <a:cs typeface="Times New Roman" panose="02020603050405020304" charset="0"/>
              </a:rPr>
              <a:t>: attribute, predictor, independent variable, input</a:t>
            </a:r>
            <a:endParaRPr kumimoji="0" lang="en-US" altLang="zh-CN" sz="2400" b="0" i="0" u="none" strike="noStrike" kern="0" cap="none" spc="0" normalizeH="0" baseline="0" noProof="0" dirty="0">
              <a:ln>
                <a:noFill/>
              </a:ln>
              <a:solidFill>
                <a:prstClr val="black"/>
              </a:solidFill>
              <a:effectLst/>
              <a:uLnTx/>
              <a:uFillTx/>
              <a:latin typeface="Times New Roman" panose="02020603050405020304" charset="0"/>
              <a:ea typeface="微软雅黑" panose="020B0503020204020204" charset="-122"/>
              <a:cs typeface="Times New Roman" panose="02020603050405020304" charset="0"/>
            </a:endParaRPr>
          </a:p>
          <a:p>
            <a:pPr marL="1143000" marR="0" lvl="2" indent="-228600" algn="l" defTabSz="914400" rtl="0" eaLnBrk="0" fontAlgn="base" latinLnBrk="0" hangingPunct="0">
              <a:lnSpc>
                <a:spcPct val="100000"/>
              </a:lnSpc>
              <a:spcBef>
                <a:spcPct val="20000"/>
              </a:spcBef>
              <a:spcAft>
                <a:spcPct val="0"/>
              </a:spcAft>
              <a:buClrTx/>
              <a:buSzPct val="75000"/>
              <a:buFont typeface="Wingdings" panose="05000000000000000000" pitchFamily="2" charset="2"/>
              <a:buChar char="u"/>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charset="0"/>
                <a:ea typeface="微软雅黑" panose="020B0503020204020204" charset="-122"/>
                <a:cs typeface="Times New Roman" panose="02020603050405020304" charset="0"/>
              </a:rPr>
              <a:t> </a:t>
            </a:r>
            <a:r>
              <a:rPr kumimoji="0" lang="en-US" altLang="zh-CN" sz="2400" b="0" i="1" u="none" strike="noStrike" kern="0" cap="none" spc="0" normalizeH="0" baseline="0" noProof="0" dirty="0">
                <a:ln>
                  <a:noFill/>
                </a:ln>
                <a:solidFill>
                  <a:prstClr val="black"/>
                </a:solidFill>
                <a:effectLst/>
                <a:uLnTx/>
                <a:uFillTx/>
                <a:latin typeface="Times New Roman" panose="02020603050405020304" charset="0"/>
                <a:ea typeface="微软雅黑" panose="020B0503020204020204" charset="-122"/>
                <a:cs typeface="Times New Roman" panose="02020603050405020304" charset="0"/>
              </a:rPr>
              <a:t>y</a:t>
            </a:r>
            <a:r>
              <a:rPr kumimoji="0" lang="en-US" altLang="zh-CN" sz="2400" b="0" i="0" u="none" strike="noStrike" kern="0" cap="none" spc="0" normalizeH="0" baseline="0" noProof="0" dirty="0">
                <a:ln>
                  <a:noFill/>
                </a:ln>
                <a:solidFill>
                  <a:prstClr val="black"/>
                </a:solidFill>
                <a:effectLst/>
                <a:uLnTx/>
                <a:uFillTx/>
                <a:latin typeface="Times New Roman" panose="02020603050405020304" charset="0"/>
                <a:ea typeface="微软雅黑" panose="020B0503020204020204" charset="-122"/>
                <a:cs typeface="Times New Roman" panose="02020603050405020304" charset="0"/>
              </a:rPr>
              <a:t>: class, response, dependent variable, output</a:t>
            </a:r>
            <a:endParaRPr kumimoji="0" lang="en-US" altLang="zh-CN" sz="2400" b="0" i="0" u="none" strike="noStrike" kern="0" cap="none" spc="0" normalizeH="0" baseline="0" noProof="0" dirty="0">
              <a:ln>
                <a:noFill/>
              </a:ln>
              <a:solidFill>
                <a:prstClr val="black"/>
              </a:solidFill>
              <a:effectLst/>
              <a:uLnTx/>
              <a:uFillTx/>
              <a:latin typeface="Times New Roman" panose="02020603050405020304" charset="0"/>
              <a:ea typeface="微软雅黑" panose="020B0503020204020204" charset="-122"/>
              <a:cs typeface="Times New Roman" panose="02020603050405020304" charset="0"/>
            </a:endParaRPr>
          </a:p>
          <a:p>
            <a:pPr marL="342900" marR="0" lvl="0" indent="-342900" algn="l" defTabSz="914400" rtl="0" eaLnBrk="0" fontAlgn="base" latinLnBrk="0" hangingPunct="0">
              <a:lnSpc>
                <a:spcPct val="150000"/>
              </a:lnSpc>
              <a:spcBef>
                <a:spcPct val="20000"/>
              </a:spcBef>
              <a:spcAft>
                <a:spcPct val="0"/>
              </a:spcAft>
              <a:buClrTx/>
              <a:buSzTx/>
              <a:buFont typeface="Wingdings" panose="05000000000000000000" pitchFamily="2" charset="2"/>
              <a:buChar char="l"/>
              <a:defRPr/>
            </a:pPr>
            <a:r>
              <a:rPr kumimoji="0" lang="en-US" altLang="zh-CN" sz="2000" b="0" i="0" u="none" strike="noStrike" kern="0" cap="none" spc="0" normalizeH="0" baseline="0" noProof="0" dirty="0">
                <a:ln>
                  <a:noFill/>
                </a:ln>
                <a:solidFill>
                  <a:prstClr val="black"/>
                </a:solidFill>
                <a:effectLst/>
                <a:uLnTx/>
                <a:uFillTx/>
                <a:latin typeface="华文中宋" panose="02010600040101010101" charset="-122"/>
                <a:ea typeface="华文中宋" panose="02010600040101010101" charset="-122"/>
                <a:cs typeface="华文中宋" panose="02010600040101010101" charset="-122"/>
              </a:rPr>
              <a:t>Task:</a:t>
            </a:r>
            <a:endParaRPr kumimoji="0" lang="en-US" altLang="zh-CN" sz="2000" b="0" i="0" u="none" strike="noStrike" kern="0" cap="none" spc="0" normalizeH="0" baseline="0" noProof="0" dirty="0">
              <a:ln>
                <a:noFill/>
              </a:ln>
              <a:solidFill>
                <a:prstClr val="black"/>
              </a:solidFill>
              <a:effectLst/>
              <a:uLnTx/>
              <a:uFillTx/>
              <a:latin typeface="华文中宋" panose="02010600040101010101" charset="-122"/>
              <a:ea typeface="华文中宋" panose="02010600040101010101" charset="-122"/>
              <a:cs typeface="华文中宋" panose="02010600040101010101" charset="-122"/>
            </a:endParaRPr>
          </a:p>
          <a:p>
            <a:pPr marL="742950" marR="0" lvl="1" indent="-285750" algn="l" defTabSz="914400" rtl="0" eaLnBrk="0" fontAlgn="base" latinLnBrk="0" hangingPunct="0">
              <a:lnSpc>
                <a:spcPct val="150000"/>
              </a:lnSpc>
              <a:spcBef>
                <a:spcPct val="20000"/>
              </a:spcBef>
              <a:spcAft>
                <a:spcPct val="0"/>
              </a:spcAft>
              <a:buClrTx/>
              <a:buSzTx/>
              <a:buFont typeface="Wingdings" panose="05000000000000000000" pitchFamily="2" charset="2"/>
              <a:buChar char="Ø"/>
              <a:defRPr/>
            </a:pPr>
            <a:r>
              <a:rPr kumimoji="0" lang="zh-CN" altLang="en-US" sz="2000" b="0" i="0" u="none" strike="noStrike" kern="0" cap="none" spc="0" normalizeH="0" baseline="0" noProof="0" dirty="0">
                <a:ln>
                  <a:noFill/>
                </a:ln>
                <a:solidFill>
                  <a:prstClr val="black"/>
                </a:solidFill>
                <a:effectLst/>
                <a:uLnTx/>
                <a:uFillTx/>
                <a:latin typeface="华文中宋" panose="02010600040101010101" charset="-122"/>
                <a:ea typeface="华文中宋" panose="02010600040101010101" charset="-122"/>
                <a:cs typeface="华文中宋" panose="02010600040101010101" charset="-122"/>
              </a:rPr>
              <a:t>学习一个</a:t>
            </a:r>
            <a:r>
              <a:rPr kumimoji="0" lang="zh-CN" altLang="en-US" sz="2000" b="0" i="0" u="none" strike="noStrike" kern="0" cap="none" spc="0" normalizeH="0" baseline="0" noProof="0" dirty="0">
                <a:ln>
                  <a:noFill/>
                </a:ln>
                <a:solidFill>
                  <a:srgbClr val="FF0000"/>
                </a:solidFill>
                <a:effectLst/>
                <a:uLnTx/>
                <a:uFillTx/>
                <a:latin typeface="华文中宋" panose="02010600040101010101" charset="-122"/>
                <a:ea typeface="华文中宋" panose="02010600040101010101" charset="-122"/>
                <a:cs typeface="华文中宋" panose="02010600040101010101" charset="-122"/>
              </a:rPr>
              <a:t>分类模型</a:t>
            </a:r>
            <a:r>
              <a:rPr kumimoji="0" lang="zh-CN" altLang="en-US" sz="2000" b="0" i="0" u="none" strike="noStrike" kern="0" cap="none" spc="0" normalizeH="0" baseline="0" noProof="0" dirty="0">
                <a:ln>
                  <a:noFill/>
                </a:ln>
                <a:solidFill>
                  <a:prstClr val="black"/>
                </a:solidFill>
                <a:effectLst/>
                <a:uLnTx/>
                <a:uFillTx/>
                <a:latin typeface="华文中宋" panose="02010600040101010101" charset="-122"/>
                <a:ea typeface="华文中宋" panose="02010600040101010101" charset="-122"/>
                <a:cs typeface="华文中宋" panose="02010600040101010101" charset="-122"/>
              </a:rPr>
              <a:t>，利用每一条记录的属性集 </a:t>
            </a:r>
            <a:r>
              <a:rPr kumimoji="0" lang="en-US" altLang="zh-CN" sz="2000" b="1" i="1" u="none" strike="noStrike" kern="0" cap="none" spc="0" normalizeH="0" baseline="0" noProof="0" dirty="0">
                <a:ln>
                  <a:noFill/>
                </a:ln>
                <a:solidFill>
                  <a:prstClr val="black"/>
                </a:solidFill>
                <a:effectLst/>
                <a:uLnTx/>
                <a:uFillTx/>
                <a:latin typeface="华文中宋" panose="02010600040101010101" charset="-122"/>
                <a:ea typeface="华文中宋" panose="02010600040101010101" charset="-122"/>
                <a:cs typeface="华文中宋" panose="02010600040101010101" charset="-122"/>
              </a:rPr>
              <a:t>x </a:t>
            </a:r>
            <a:r>
              <a:rPr kumimoji="0" lang="zh-CN" altLang="en-US" sz="2000" b="0" i="0" u="none" strike="noStrike" kern="0" cap="none" spc="0" normalizeH="0" baseline="0" noProof="0" dirty="0">
                <a:ln>
                  <a:noFill/>
                </a:ln>
                <a:solidFill>
                  <a:prstClr val="black"/>
                </a:solidFill>
                <a:effectLst/>
                <a:uLnTx/>
                <a:uFillTx/>
                <a:latin typeface="华文中宋" panose="02010600040101010101" charset="-122"/>
                <a:ea typeface="华文中宋" panose="02010600040101010101" charset="-122"/>
                <a:cs typeface="华文中宋" panose="02010600040101010101" charset="-122"/>
              </a:rPr>
              <a:t>去预测它对应的类别 </a:t>
            </a:r>
            <a:r>
              <a:rPr kumimoji="0" lang="en-US" altLang="zh-CN" sz="2000" b="0" i="1" u="none" strike="noStrike" kern="0" cap="none" spc="0" normalizeH="0" baseline="0" noProof="0" dirty="0">
                <a:ln>
                  <a:noFill/>
                </a:ln>
                <a:solidFill>
                  <a:prstClr val="black"/>
                </a:solidFill>
                <a:effectLst/>
                <a:uLnTx/>
                <a:uFillTx/>
                <a:latin typeface="华文中宋" panose="02010600040101010101" charset="-122"/>
                <a:ea typeface="华文中宋" panose="02010600040101010101" charset="-122"/>
                <a:cs typeface="华文中宋" panose="02010600040101010101" charset="-122"/>
              </a:rPr>
              <a:t>y</a:t>
            </a:r>
            <a:endParaRPr kumimoji="0" lang="en-US" altLang="zh-CN" sz="2000" b="0" i="1" u="none" strike="noStrike" kern="0" cap="none" spc="0" normalizeH="0" baseline="0" noProof="0" dirty="0">
              <a:ln>
                <a:noFill/>
              </a:ln>
              <a:solidFill>
                <a:prstClr val="black"/>
              </a:solidFill>
              <a:effectLst/>
              <a:uLnTx/>
              <a:uFillTx/>
              <a:latin typeface="华文中宋" panose="02010600040101010101" charset="-122"/>
              <a:ea typeface="华文中宋" panose="02010600040101010101" charset="-122"/>
              <a:cs typeface="华文中宋" panose="02010600040101010101" charset="-122"/>
            </a:endParaRPr>
          </a:p>
        </p:txBody>
      </p:sp>
      <p:pic>
        <p:nvPicPr>
          <p:cNvPr id="16388" name="图片 7"/>
          <p:cNvPicPr>
            <a:picLocks noChangeAspect="1"/>
          </p:cNvPicPr>
          <p:nvPr/>
        </p:nvPicPr>
        <p:blipFill>
          <a:blip r:embed="rId1"/>
          <a:stretch>
            <a:fillRect/>
          </a:stretch>
        </p:blipFill>
        <p:spPr>
          <a:xfrm>
            <a:off x="5267325" y="2002155"/>
            <a:ext cx="3891280" cy="3840480"/>
          </a:xfrm>
          <a:prstGeom prst="rect">
            <a:avLst/>
          </a:prstGeom>
          <a:noFill/>
          <a:ln w="9525">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6880" y="908685"/>
            <a:ext cx="7893685" cy="2861310"/>
          </a:xfrm>
          <a:prstGeom prst="rect">
            <a:avLst/>
          </a:prstGeom>
          <a:noFill/>
        </p:spPr>
        <p:txBody>
          <a:bodyPr wrap="square" rtlCol="0" anchor="t">
            <a:spAutoFit/>
          </a:bodyPr>
          <a:p>
            <a:pPr marL="342900" indent="-342900">
              <a:lnSpc>
                <a:spcPct val="150000"/>
              </a:lnSpc>
              <a:buClr>
                <a:srgbClr val="031D89"/>
              </a:buClr>
              <a:buFont typeface="Wingdings" panose="05000000000000000000" charset="0"/>
              <a:buChar char="l"/>
            </a:pPr>
            <a:r>
              <a:rPr lang="zh-CN" altLang="en-US" sz="2000">
                <a:sym typeface="+mn-ea"/>
              </a:rPr>
              <a:t>简单说来，分类所要解决的问题是将一个事件或者对象划分到给定的类别上。</a:t>
            </a:r>
            <a:endParaRPr lang="zh-CN" altLang="en-US" sz="2000"/>
          </a:p>
          <a:p>
            <a:pPr marL="342900" indent="-342900">
              <a:lnSpc>
                <a:spcPct val="150000"/>
              </a:lnSpc>
              <a:buClr>
                <a:srgbClr val="031D89"/>
              </a:buClr>
              <a:buFont typeface="Wingdings" panose="05000000000000000000" charset="0"/>
              <a:buChar char="l"/>
            </a:pPr>
            <a:r>
              <a:rPr lang="zh-CN" altLang="en-US" sz="2000">
                <a:sym typeface="+mn-ea"/>
              </a:rPr>
              <a:t>例如，斯坦福大学的研究人员已经基于深度学习训练了一种诊断皮肤癌的算法，该算法</a:t>
            </a:r>
            <a:r>
              <a:rPr lang="zh-CN" altLang="en-US" sz="2000">
                <a:sym typeface="+mn-ea"/>
              </a:rPr>
              <a:t>使用</a:t>
            </a:r>
            <a:r>
              <a:rPr lang="en-US" altLang="zh-CN" sz="2000">
                <a:sym typeface="+mn-ea"/>
              </a:rPr>
              <a:t>“130,000</a:t>
            </a:r>
            <a:r>
              <a:rPr lang="zh-CN" altLang="en-US" sz="2000">
                <a:sym typeface="+mn-ea"/>
              </a:rPr>
              <a:t>张代表超过</a:t>
            </a:r>
            <a:r>
              <a:rPr lang="en-US" altLang="zh-CN" sz="2000">
                <a:sym typeface="+mn-ea"/>
              </a:rPr>
              <a:t>2,000</a:t>
            </a:r>
            <a:r>
              <a:rPr lang="zh-CN" altLang="en-US" sz="2000">
                <a:sym typeface="+mn-ea"/>
              </a:rPr>
              <a:t>种不同疾病的皮病变图像</a:t>
            </a:r>
            <a:r>
              <a:rPr lang="en-US" altLang="zh-CN" sz="2000">
                <a:sym typeface="+mn-ea"/>
              </a:rPr>
              <a:t>”</a:t>
            </a:r>
            <a:r>
              <a:rPr lang="zh-CN" altLang="en-US" sz="2000">
                <a:sym typeface="+mn-ea"/>
              </a:rPr>
              <a:t>进行</a:t>
            </a:r>
            <a:r>
              <a:rPr lang="zh-CN" altLang="en-US" sz="2000">
                <a:sym typeface="+mn-ea"/>
              </a:rPr>
              <a:t>训练，来检测皮肤癌或黑色素瘤。</a:t>
            </a:r>
            <a:endParaRPr lang="zh-CN" altLang="en-US" sz="2000">
              <a:sym typeface="+mn-ea"/>
            </a:endParaRPr>
          </a:p>
          <a:p>
            <a:pPr marL="342900" indent="-342900">
              <a:lnSpc>
                <a:spcPct val="150000"/>
              </a:lnSpc>
              <a:buClr>
                <a:srgbClr val="031D89"/>
              </a:buClr>
              <a:buFont typeface="Wingdings" panose="05000000000000000000" charset="0"/>
              <a:buChar char="l"/>
            </a:pPr>
            <a:endParaRPr lang="zh-CN" altLang="en-US" sz="2000">
              <a:sym typeface="+mn-ea"/>
            </a:endParaRPr>
          </a:p>
        </p:txBody>
      </p:sp>
      <p:sp>
        <p:nvSpPr>
          <p:cNvPr id="9" name="标题 1"/>
          <p:cNvSpPr>
            <a:spLocks noGrp="1"/>
          </p:cNvSpPr>
          <p:nvPr/>
        </p:nvSpPr>
        <p:spPr>
          <a:xfrm>
            <a:off x="107950" y="-98425"/>
            <a:ext cx="6637020" cy="959485"/>
          </a:xfrm>
          <a:prstGeom prst="rect">
            <a:avLst/>
          </a:prstGeom>
        </p:spPr>
        <p:txBody>
          <a:bodyPr anchor="ctr">
            <a:normAutofit lnSpcReduction="20000"/>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lstStyle>
          <a:p>
            <a:r>
              <a:rPr lang="zh-CN" altLang="en-US" sz="3200"/>
              <a:t>机器学习算法</a:t>
            </a:r>
            <a:r>
              <a:rPr lang="en-US" altLang="zh-CN" sz="3200"/>
              <a:t>——</a:t>
            </a:r>
            <a:r>
              <a:rPr lang="zh-CN" altLang="en-US" sz="3200"/>
              <a:t>分类问题</a:t>
            </a:r>
            <a:endParaRPr lang="zh-CN" altLang="en-US" sz="3200"/>
          </a:p>
        </p:txBody>
      </p:sp>
      <p:pic>
        <p:nvPicPr>
          <p:cNvPr id="3" name="图片 2"/>
          <p:cNvPicPr/>
          <p:nvPr/>
        </p:nvPicPr>
        <p:blipFill>
          <a:blip r:embed="rId1"/>
          <a:stretch>
            <a:fillRect/>
          </a:stretch>
        </p:blipFill>
        <p:spPr>
          <a:xfrm>
            <a:off x="756285" y="3357245"/>
            <a:ext cx="7218045" cy="311785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nvSpPr>
        <p:spPr>
          <a:xfrm>
            <a:off x="107950" y="-98425"/>
            <a:ext cx="6637020" cy="959485"/>
          </a:xfrm>
          <a:prstGeom prst="rect">
            <a:avLst/>
          </a:prstGeom>
        </p:spPr>
        <p:txBody>
          <a:bodyPr anchor="ctr">
            <a:normAutofit lnSpcReduction="20000"/>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lstStyle>
          <a:p>
            <a:r>
              <a:rPr lang="zh-CN" altLang="en-US" sz="3200"/>
              <a:t>机器学习算法</a:t>
            </a:r>
            <a:r>
              <a:rPr lang="en-US" altLang="zh-CN" sz="3200"/>
              <a:t>——</a:t>
            </a:r>
            <a:r>
              <a:rPr lang="zh-CN" altLang="en-US" sz="3200"/>
              <a:t>回归问题</a:t>
            </a:r>
            <a:endParaRPr lang="zh-CN" altLang="en-US" sz="3200"/>
          </a:p>
        </p:txBody>
      </p:sp>
      <mc:AlternateContent xmlns:mc="http://schemas.openxmlformats.org/markup-compatibility/2006">
        <mc:Choice xmlns:a14="http://schemas.microsoft.com/office/drawing/2010/main" Requires="a14">
          <p:sp>
            <p:nvSpPr>
              <p:cNvPr id="4" name="文本框 3"/>
              <p:cNvSpPr txBox="1"/>
              <p:nvPr/>
            </p:nvSpPr>
            <p:spPr>
              <a:xfrm>
                <a:off x="467995" y="909320"/>
                <a:ext cx="7630795" cy="4790440"/>
              </a:xfrm>
              <a:prstGeom prst="rect">
                <a:avLst/>
              </a:prstGeom>
              <a:noFill/>
            </p:spPr>
            <p:txBody>
              <a:bodyPr wrap="square" rtlCol="0" anchor="t">
                <a:spAutoFit/>
              </a:bodyPr>
              <a:p>
                <a:pPr marL="342900" indent="-342900">
                  <a:lnSpc>
                    <a:spcPct val="150000"/>
                  </a:lnSpc>
                  <a:buClr>
                    <a:srgbClr val="031D89"/>
                  </a:buClr>
                  <a:buFont typeface="Wingdings" panose="05000000000000000000" charset="0"/>
                  <a:buChar char="l"/>
                </a:pPr>
                <a:r>
                  <a:rPr lang="zh-CN" altLang="zh-CN" sz="2000" kern="100" dirty="0">
                    <a:latin typeface="华文中宋" panose="02010600040101010101" charset="-122"/>
                    <a:ea typeface="华文中宋" panose="02010600040101010101" charset="-122"/>
                    <a:cs typeface="华文中宋" panose="02010600040101010101" charset="-122"/>
                    <a:sym typeface="+mn-ea"/>
                  </a:rPr>
                  <a:t>回归任务是通过若干带有标注的样本数据构造出一个预测模型</a:t>
                </a:r>
                <a14:m>
                  <m:oMath xmlns:m="http://schemas.openxmlformats.org/officeDocument/2006/math">
                    <m:r>
                      <a:rPr lang="en-US" altLang="zh-CN" sz="2000" b="0" i="1" kern="100">
                        <a:solidFill>
                          <a:schemeClr val="tx1"/>
                        </a:solidFill>
                        <a:latin typeface="Cambria Math" panose="02040503050406030204" pitchFamily="18" charset="0"/>
                        <a:ea typeface="华文中宋" panose="02010600040101010101" charset="-122"/>
                        <a:cs typeface="Cambria Math" panose="02040503050406030204" pitchFamily="18" charset="0"/>
                      </a:rPr>
                      <m:t>𝑅</m:t>
                    </m:r>
                    <m:d>
                      <m:dPr>
                        <m:ctrlPr>
                          <a:rPr lang="zh-CN" altLang="zh-CN" sz="2000" i="1">
                            <a:solidFill>
                              <a:schemeClr val="tx1"/>
                            </a:solidFill>
                            <a:effectLst/>
                            <a:latin typeface="Cambria Math" panose="02040503050406030204" pitchFamily="18" charset="0"/>
                            <a:ea typeface="华文中宋" panose="02010600040101010101" charset="-122"/>
                            <a:cs typeface="Cambria Math" panose="02040503050406030204" pitchFamily="18" charset="0"/>
                          </a:rPr>
                        </m:ctrlPr>
                      </m:dPr>
                      <m:e>
                        <m:r>
                          <a:rPr lang="en-US" altLang="zh-CN" sz="2000" b="0" i="1" kern="100">
                            <a:solidFill>
                              <a:schemeClr val="tx1"/>
                            </a:solidFill>
                            <a:latin typeface="Cambria Math" panose="02040503050406030204" pitchFamily="18" charset="0"/>
                            <a:ea typeface="华文中宋" panose="02010600040101010101" charset="-122"/>
                            <a:cs typeface="Cambria Math" panose="02040503050406030204" pitchFamily="18" charset="0"/>
                          </a:rPr>
                          <m:t>𝑋</m:t>
                        </m:r>
                      </m:e>
                    </m:d>
                  </m:oMath>
                </a14:m>
                <a:r>
                  <a:rPr lang="zh-CN" altLang="zh-CN" sz="2000" kern="100" dirty="0">
                    <a:latin typeface="华文中宋" panose="02010600040101010101" charset="-122"/>
                    <a:ea typeface="华文中宋" panose="02010600040101010101" charset="-122"/>
                    <a:cs typeface="华文中宋" panose="02010600040101010101" charset="-122"/>
                    <a:sym typeface="+mn-ea"/>
                  </a:rPr>
                  <a:t>，使得</a:t>
                </a:r>
                <a14:m>
                  <m:oMath xmlns:m="http://schemas.openxmlformats.org/officeDocument/2006/math">
                    <m:r>
                      <a:rPr lang="en-US" altLang="zh-CN" sz="2000" b="0" i="1" kern="100">
                        <a:solidFill>
                          <a:schemeClr val="tx1"/>
                        </a:solidFill>
                        <a:latin typeface="Cambria Math" panose="02040503050406030204" pitchFamily="18" charset="0"/>
                        <a:ea typeface="华文中宋" panose="02010600040101010101" charset="-122"/>
                        <a:cs typeface="Cambria Math" panose="02040503050406030204" pitchFamily="18" charset="0"/>
                      </a:rPr>
                      <m:t>𝑅</m:t>
                    </m:r>
                    <m:d>
                      <m:dPr>
                        <m:ctrlPr>
                          <a:rPr lang="zh-CN" altLang="zh-CN" sz="2000" i="1">
                            <a:solidFill>
                              <a:schemeClr val="tx1"/>
                            </a:solidFill>
                            <a:effectLst/>
                            <a:latin typeface="Cambria Math" panose="02040503050406030204" pitchFamily="18" charset="0"/>
                            <a:ea typeface="华文中宋" panose="02010600040101010101" charset="-122"/>
                            <a:cs typeface="Cambria Math" panose="02040503050406030204" pitchFamily="18" charset="0"/>
                          </a:rPr>
                        </m:ctrlPr>
                      </m:dPr>
                      <m:e>
                        <m:r>
                          <a:rPr lang="en-US" altLang="zh-CN" sz="2000" b="0" i="1" kern="100">
                            <a:solidFill>
                              <a:schemeClr val="tx1"/>
                            </a:solidFill>
                            <a:latin typeface="Cambria Math" panose="02040503050406030204" pitchFamily="18" charset="0"/>
                            <a:ea typeface="华文中宋" panose="02010600040101010101" charset="-122"/>
                            <a:cs typeface="Cambria Math" panose="02040503050406030204" pitchFamily="18" charset="0"/>
                          </a:rPr>
                          <m:t>𝑋</m:t>
                        </m:r>
                      </m:e>
                    </m:d>
                  </m:oMath>
                </a14:m>
                <a:r>
                  <a:rPr lang="zh-CN" altLang="zh-CN" sz="2000" kern="100" dirty="0">
                    <a:latin typeface="华文中宋" panose="02010600040101010101" charset="-122"/>
                    <a:ea typeface="华文中宋" panose="02010600040101010101" charset="-122"/>
                    <a:cs typeface="华文中宋" panose="02010600040101010101" charset="-122"/>
                    <a:sym typeface="+mn-ea"/>
                  </a:rPr>
                  <a:t>的预测输出尽可能符合真实值，并</a:t>
                </a:r>
                <a14:m>
                  <m:oMath xmlns:m="http://schemas.openxmlformats.org/officeDocument/2006/math">
                    <m:r>
                      <a:rPr lang="zh-CN" altLang="zh-CN" sz="2000" b="0" kern="100" dirty="0">
                        <a:solidFill>
                          <a:schemeClr val="tx1"/>
                        </a:solidFill>
                        <a:latin typeface="华文中宋" panose="02010600040101010101" charset="-122"/>
                        <a:ea typeface="华文中宋" panose="02010600040101010101" charset="-122"/>
                        <a:cs typeface="华文中宋" panose="02010600040101010101" charset="-122"/>
                      </a:rPr>
                      <m:t>称</m:t>
                    </m:r>
                    <m:r>
                      <a:rPr lang="zh-CN" altLang="zh-CN" sz="2000" b="0" kern="100" dirty="0">
                        <a:solidFill>
                          <a:schemeClr val="tx1"/>
                        </a:solidFill>
                        <a:latin typeface="华文中宋" panose="02010600040101010101" charset="-122"/>
                        <a:ea typeface="华文中宋" panose="02010600040101010101" charset="-122"/>
                        <a:cs typeface="华文中宋" panose="02010600040101010101" charset="-122"/>
                      </a:rPr>
                      <m:t>𝑅</m:t>
                    </m:r>
                    <m:d>
                      <m:dPr>
                        <m:ctrlPr>
                          <a:rPr lang="zh-CN" altLang="zh-CN" sz="2000" kern="100" dirty="0">
                            <a:solidFill>
                              <a:schemeClr val="tx1"/>
                            </a:solidFill>
                            <a:latin typeface="华文中宋" panose="02010600040101010101" charset="-122"/>
                            <a:ea typeface="华文中宋" panose="02010600040101010101" charset="-122"/>
                            <a:cs typeface="华文中宋" panose="02010600040101010101" charset="-122"/>
                          </a:rPr>
                        </m:ctrlPr>
                      </m:dPr>
                      <m:e>
                        <m:r>
                          <a:rPr lang="zh-CN" altLang="zh-CN" sz="2000" b="0" kern="100" dirty="0">
                            <a:solidFill>
                              <a:schemeClr val="tx1"/>
                            </a:solidFill>
                            <a:latin typeface="华文中宋" panose="02010600040101010101" charset="-122"/>
                            <a:ea typeface="华文中宋" panose="02010600040101010101" charset="-122"/>
                            <a:cs typeface="华文中宋" panose="02010600040101010101" charset="-122"/>
                          </a:rPr>
                          <m:t>𝑋</m:t>
                        </m:r>
                      </m:e>
                    </m:d>
                  </m:oMath>
                </a14:m>
                <a:r>
                  <a:rPr lang="zh-CN" altLang="zh-CN" sz="2000" kern="100" dirty="0">
                    <a:latin typeface="华文中宋" panose="02010600040101010101" charset="-122"/>
                    <a:ea typeface="华文中宋" panose="02010600040101010101" charset="-122"/>
                    <a:cs typeface="华文中宋" panose="02010600040101010101" charset="-122"/>
                    <a:sym typeface="+mn-ea"/>
                  </a:rPr>
                  <a:t>为</a:t>
                </a:r>
                <a:r>
                  <a:rPr lang="zh-CN" altLang="zh-CN" sz="2000" b="1" kern="100" dirty="0">
                    <a:solidFill>
                      <a:srgbClr val="031D89"/>
                    </a:solidFill>
                    <a:latin typeface="华文中宋" panose="02010600040101010101" charset="-122"/>
                    <a:ea typeface="华文中宋" panose="02010600040101010101" charset="-122"/>
                    <a:cs typeface="华文中宋" panose="02010600040101010101" charset="-122"/>
                    <a:sym typeface="+mn-ea"/>
                  </a:rPr>
                  <a:t>回归模型。</a:t>
                </a:r>
                <a:r>
                  <a:rPr lang="zh-CN" altLang="en-US" sz="2000">
                    <a:sym typeface="+mn-ea"/>
                  </a:rPr>
                  <a:t>使用计算机学习出的模型进行预测得到的是</a:t>
                </a:r>
                <a:r>
                  <a:rPr lang="zh-CN" altLang="en-US" sz="2000">
                    <a:solidFill>
                      <a:srgbClr val="FF0000"/>
                    </a:solidFill>
                    <a:sym typeface="+mn-ea"/>
                  </a:rPr>
                  <a:t>连续值</a:t>
                </a:r>
                <a:r>
                  <a:rPr lang="zh-CN" altLang="en-US" sz="2000">
                    <a:sym typeface="+mn-ea"/>
                  </a:rPr>
                  <a:t>。</a:t>
                </a:r>
                <a:endParaRPr lang="zh-CN" altLang="zh-CN" sz="2000" b="1" kern="100" dirty="0">
                  <a:solidFill>
                    <a:srgbClr val="031D89"/>
                  </a:solidFill>
                  <a:latin typeface="华文中宋" panose="02010600040101010101" charset="-122"/>
                  <a:ea typeface="华文中宋" panose="02010600040101010101" charset="-122"/>
                  <a:cs typeface="华文中宋" panose="02010600040101010101" charset="-122"/>
                  <a:sym typeface="+mn-ea"/>
                </a:endParaRPr>
              </a:p>
              <a:p>
                <a:pPr marL="342900" indent="-342900">
                  <a:lnSpc>
                    <a:spcPct val="150000"/>
                  </a:lnSpc>
                  <a:buClr>
                    <a:srgbClr val="031D89"/>
                  </a:buClr>
                  <a:buFont typeface="Wingdings" panose="05000000000000000000" charset="0"/>
                  <a:buChar char="l"/>
                </a:pPr>
                <a:endParaRPr lang="zh-CN" altLang="zh-CN" sz="2000" b="1" kern="100" dirty="0">
                  <a:solidFill>
                    <a:srgbClr val="031D89"/>
                  </a:solidFill>
                  <a:latin typeface="华文中宋" panose="02010600040101010101" charset="-122"/>
                  <a:ea typeface="华文中宋" panose="02010600040101010101" charset="-122"/>
                  <a:cs typeface="华文中宋" panose="02010600040101010101" charset="-122"/>
                  <a:sym typeface="+mn-ea"/>
                </a:endParaRPr>
              </a:p>
              <a:p>
                <a:pPr marL="342900" indent="-342900">
                  <a:lnSpc>
                    <a:spcPct val="150000"/>
                  </a:lnSpc>
                  <a:buClr>
                    <a:srgbClr val="031D89"/>
                  </a:buClr>
                  <a:buFont typeface="Wingdings" panose="05000000000000000000" charset="0"/>
                  <a:buChar char="l"/>
                </a:pPr>
                <a:endParaRPr lang="zh-CN" altLang="zh-CN" sz="2000" b="1" kern="100" dirty="0">
                  <a:solidFill>
                    <a:srgbClr val="031D89"/>
                  </a:solidFill>
                  <a:latin typeface="华文中宋" panose="02010600040101010101" charset="-122"/>
                  <a:ea typeface="华文中宋" panose="02010600040101010101" charset="-122"/>
                  <a:cs typeface="华文中宋" panose="02010600040101010101" charset="-122"/>
                  <a:sym typeface="+mn-ea"/>
                </a:endParaRPr>
              </a:p>
              <a:p>
                <a:pPr marL="342900" indent="-342900">
                  <a:lnSpc>
                    <a:spcPct val="150000"/>
                  </a:lnSpc>
                  <a:buClr>
                    <a:srgbClr val="031D89"/>
                  </a:buClr>
                  <a:buFont typeface="Wingdings" panose="05000000000000000000" charset="0"/>
                  <a:buChar char="l"/>
                </a:pPr>
                <a:endParaRPr lang="zh-CN" altLang="zh-CN" sz="2000" b="1" kern="100" dirty="0">
                  <a:solidFill>
                    <a:srgbClr val="031D89"/>
                  </a:solidFill>
                  <a:latin typeface="华文中宋" panose="02010600040101010101" charset="-122"/>
                  <a:ea typeface="华文中宋" panose="02010600040101010101" charset="-122"/>
                  <a:cs typeface="华文中宋" panose="02010600040101010101" charset="-122"/>
                  <a:sym typeface="+mn-ea"/>
                </a:endParaRPr>
              </a:p>
              <a:p>
                <a:pPr marL="342900" indent="-342900">
                  <a:lnSpc>
                    <a:spcPct val="150000"/>
                  </a:lnSpc>
                  <a:buClr>
                    <a:srgbClr val="031D89"/>
                  </a:buClr>
                  <a:buFont typeface="Wingdings" panose="05000000000000000000" charset="0"/>
                  <a:buChar char="l"/>
                </a:pPr>
                <a:endParaRPr lang="zh-CN" altLang="zh-CN" sz="2000" b="1" kern="100" dirty="0">
                  <a:solidFill>
                    <a:srgbClr val="031D89"/>
                  </a:solidFill>
                  <a:latin typeface="华文中宋" panose="02010600040101010101" charset="-122"/>
                  <a:ea typeface="华文中宋" panose="02010600040101010101" charset="-122"/>
                  <a:cs typeface="华文中宋" panose="02010600040101010101" charset="-122"/>
                  <a:sym typeface="+mn-ea"/>
                </a:endParaRPr>
              </a:p>
              <a:p>
                <a:pPr marL="342900" indent="-342900">
                  <a:lnSpc>
                    <a:spcPct val="150000"/>
                  </a:lnSpc>
                  <a:buClr>
                    <a:srgbClr val="031D89"/>
                  </a:buClr>
                  <a:buFont typeface="Wingdings" panose="05000000000000000000" charset="0"/>
                  <a:buChar char="l"/>
                </a:pPr>
                <a:r>
                  <a:rPr lang="zh-CN" altLang="zh-CN" sz="2000" kern="100" dirty="0">
                    <a:latin typeface="华文中宋" panose="02010600040101010101" charset="-122"/>
                    <a:ea typeface="华文中宋" panose="02010600040101010101" charset="-122"/>
                    <a:cs typeface="华文中宋" panose="02010600040101010101" charset="-122"/>
                    <a:sym typeface="+mn-ea"/>
                  </a:rPr>
                  <a:t>回归模型的典型应用有银行信贷评分、</a:t>
                </a:r>
                <a:endParaRPr lang="zh-CN" altLang="zh-CN" sz="2000" kern="100" dirty="0">
                  <a:latin typeface="华文中宋" panose="02010600040101010101" charset="-122"/>
                  <a:ea typeface="华文中宋" panose="02010600040101010101" charset="-122"/>
                  <a:cs typeface="华文中宋" panose="02010600040101010101" charset="-122"/>
                  <a:sym typeface="+mn-ea"/>
                </a:endParaRPr>
              </a:p>
              <a:p>
                <a:pPr indent="0">
                  <a:lnSpc>
                    <a:spcPct val="150000"/>
                  </a:lnSpc>
                  <a:buClr>
                    <a:srgbClr val="031D89"/>
                  </a:buClr>
                  <a:buFont typeface="Wingdings" panose="05000000000000000000" charset="0"/>
                  <a:buNone/>
                </a:pPr>
                <a:r>
                  <a:rPr lang="en-US" altLang="zh-CN" sz="2000" kern="100" dirty="0">
                    <a:latin typeface="华文中宋" panose="02010600040101010101" charset="-122"/>
                    <a:ea typeface="华文中宋" panose="02010600040101010101" charset="-122"/>
                    <a:cs typeface="华文中宋" panose="02010600040101010101" charset="-122"/>
                    <a:sym typeface="+mn-ea"/>
                  </a:rPr>
                  <a:t>    </a:t>
                </a:r>
                <a:r>
                  <a:rPr lang="zh-CN" altLang="zh-CN" sz="2000" kern="100" dirty="0">
                    <a:latin typeface="华文中宋" panose="02010600040101010101" charset="-122"/>
                    <a:ea typeface="华文中宋" panose="02010600040101010101" charset="-122"/>
                    <a:cs typeface="华文中宋" panose="02010600040101010101" charset="-122"/>
                    <a:sym typeface="+mn-ea"/>
                  </a:rPr>
                  <a:t>人脸/人体关键点估计、年龄估计、</a:t>
                </a:r>
                <a:endParaRPr lang="zh-CN" altLang="zh-CN" sz="2000" kern="100" dirty="0">
                  <a:latin typeface="华文中宋" panose="02010600040101010101" charset="-122"/>
                  <a:ea typeface="华文中宋" panose="02010600040101010101" charset="-122"/>
                  <a:cs typeface="华文中宋" panose="02010600040101010101" charset="-122"/>
                  <a:sym typeface="+mn-ea"/>
                </a:endParaRPr>
              </a:p>
              <a:p>
                <a:pPr indent="0">
                  <a:lnSpc>
                    <a:spcPct val="150000"/>
                  </a:lnSpc>
                  <a:buClr>
                    <a:srgbClr val="031D89"/>
                  </a:buClr>
                  <a:buFont typeface="Wingdings" panose="05000000000000000000" charset="0"/>
                  <a:buNone/>
                </a:pPr>
                <a:r>
                  <a:rPr lang="zh-CN" altLang="zh-CN" sz="2000" kern="100" dirty="0">
                    <a:latin typeface="华文中宋" panose="02010600040101010101" charset="-122"/>
                    <a:ea typeface="华文中宋" panose="02010600040101010101" charset="-122"/>
                    <a:cs typeface="华文中宋" panose="02010600040101010101" charset="-122"/>
                    <a:sym typeface="+mn-ea"/>
                  </a:rPr>
                  <a:t> </a:t>
                </a:r>
                <a:r>
                  <a:rPr lang="en-US" altLang="zh-CN" sz="2000" kern="100" dirty="0">
                    <a:latin typeface="华文中宋" panose="02010600040101010101" charset="-122"/>
                    <a:ea typeface="华文中宋" panose="02010600040101010101" charset="-122"/>
                    <a:cs typeface="华文中宋" panose="02010600040101010101" charset="-122"/>
                    <a:sym typeface="+mn-ea"/>
                  </a:rPr>
                  <a:t>   </a:t>
                </a:r>
                <a:r>
                  <a:rPr lang="zh-CN" altLang="zh-CN" sz="2000" kern="100" dirty="0">
                    <a:latin typeface="华文中宋" panose="02010600040101010101" charset="-122"/>
                    <a:ea typeface="华文中宋" panose="02010600040101010101" charset="-122"/>
                    <a:cs typeface="华文中宋" panose="02010600040101010101" charset="-122"/>
                    <a:sym typeface="+mn-ea"/>
                  </a:rPr>
                  <a:t>股市预测等。</a:t>
                </a:r>
                <a:endParaRPr lang="zh-CN" altLang="zh-CN" sz="2000" kern="100" dirty="0">
                  <a:latin typeface="华文中宋" panose="02010600040101010101" charset="-122"/>
                  <a:ea typeface="华文中宋" panose="02010600040101010101" charset="-122"/>
                  <a:cs typeface="华文中宋" panose="02010600040101010101" charset="-122"/>
                  <a:sym typeface="+mn-ea"/>
                </a:endParaRPr>
              </a:p>
            </p:txBody>
          </p:sp>
        </mc:Choice>
        <mc:Fallback>
          <p:sp>
            <p:nvSpPr>
              <p:cNvPr id="4" name="文本框 3"/>
              <p:cNvSpPr txBox="1">
                <a:spLocks noRot="1" noChangeAspect="1" noMove="1" noResize="1" noEditPoints="1" noAdjustHandles="1" noChangeArrowheads="1" noChangeShapeType="1" noTextEdit="1"/>
              </p:cNvSpPr>
              <p:nvPr/>
            </p:nvSpPr>
            <p:spPr>
              <a:xfrm>
                <a:off x="467995" y="909320"/>
                <a:ext cx="7630795" cy="4790440"/>
              </a:xfrm>
              <a:prstGeom prst="rect">
                <a:avLst/>
              </a:prstGeom>
              <a:blipFill rotWithShape="1">
                <a:blip r:embed="rId1"/>
                <a:stretch>
                  <a:fillRect/>
                </a:stretch>
              </a:blipFill>
            </p:spPr>
            <p:txBody>
              <a:bodyPr/>
              <a:lstStyle/>
              <a:p>
                <a:r>
                  <a:rPr lang="zh-CN" altLang="en-US">
                    <a:noFill/>
                  </a:rPr>
                  <a:t> </a:t>
                </a:r>
              </a:p>
            </p:txBody>
          </p:sp>
        </mc:Fallback>
      </mc:AlternateContent>
      <p:pic>
        <p:nvPicPr>
          <p:cNvPr id="5" name="图片 1"/>
          <p:cNvPicPr>
            <a:picLocks noChangeAspect="1"/>
          </p:cNvPicPr>
          <p:nvPr/>
        </p:nvPicPr>
        <p:blipFill>
          <a:blip r:embed="rId2"/>
          <a:srcRect t="14519" b="2079"/>
          <a:stretch>
            <a:fillRect/>
          </a:stretch>
        </p:blipFill>
        <p:spPr>
          <a:xfrm>
            <a:off x="1043940" y="2421890"/>
            <a:ext cx="6775450" cy="1656080"/>
          </a:xfrm>
          <a:prstGeom prst="rect">
            <a:avLst/>
          </a:prstGeom>
        </p:spPr>
      </p:pic>
      <p:pic>
        <p:nvPicPr>
          <p:cNvPr id="2" name="图片 1"/>
          <p:cNvPicPr/>
          <p:nvPr/>
        </p:nvPicPr>
        <p:blipFill>
          <a:blip r:embed="rId3"/>
          <a:srcRect l="5618" t="7679" r="9326" b="4571"/>
          <a:stretch>
            <a:fillRect/>
          </a:stretch>
        </p:blipFill>
        <p:spPr>
          <a:xfrm>
            <a:off x="5260340" y="4154170"/>
            <a:ext cx="3627120" cy="263779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11505" y="693420"/>
            <a:ext cx="7820025" cy="6780530"/>
          </a:xfrm>
        </p:spPr>
        <p:txBody>
          <a:bodyPr>
            <a:normAutofit/>
          </a:bodyPr>
          <a:lstStyle/>
          <a:p>
            <a:pPr fontAlgn="auto">
              <a:lnSpc>
                <a:spcPct val="130000"/>
              </a:lnSpc>
              <a:spcBef>
                <a:spcPts val="0"/>
              </a:spcBef>
              <a:buClr>
                <a:srgbClr val="031D89"/>
              </a:buClr>
              <a:buSzPct val="85000"/>
              <a:buFont typeface="Wingdings" panose="05000000000000000000" charset="0"/>
              <a:buChar char="l"/>
            </a:pPr>
            <a:r>
              <a:rPr lang="zh-CN" altLang="en-US" sz="2400">
                <a:latin typeface="+mn-ea"/>
              </a:rPr>
              <a:t>输出不同</a:t>
            </a:r>
            <a:endParaRPr lang="zh-CN" altLang="en-US" sz="2400">
              <a:latin typeface="+mn-ea"/>
            </a:endParaRPr>
          </a:p>
          <a:p>
            <a:pPr lvl="1" fontAlgn="auto">
              <a:lnSpc>
                <a:spcPct val="130000"/>
              </a:lnSpc>
              <a:buClr>
                <a:srgbClr val="031D89"/>
              </a:buClr>
              <a:buSzPct val="85000"/>
              <a:buFont typeface="Wingdings" panose="05000000000000000000" charset="0"/>
              <a:buChar char="l"/>
            </a:pPr>
            <a:r>
              <a:rPr lang="zh-CN" altLang="en-US" sz="2000">
                <a:latin typeface="+mn-ea"/>
                <a:sym typeface="+mn-ea"/>
              </a:rPr>
              <a:t>分类问题输出的是物体所属的类别，回归问题输出的是给定样本的属性值或值区间。</a:t>
            </a:r>
            <a:endParaRPr lang="zh-CN" altLang="en-US" sz="2000">
              <a:latin typeface="+mn-ea"/>
              <a:sym typeface="+mn-ea"/>
            </a:endParaRPr>
          </a:p>
          <a:p>
            <a:pPr lvl="1" fontAlgn="auto">
              <a:lnSpc>
                <a:spcPct val="130000"/>
              </a:lnSpc>
              <a:buClr>
                <a:srgbClr val="031D89"/>
              </a:buClr>
              <a:buSzPct val="85000"/>
              <a:buFont typeface="Wingdings" panose="05000000000000000000" charset="0"/>
              <a:buChar char="l"/>
            </a:pPr>
            <a:r>
              <a:rPr lang="zh-CN" altLang="en-US" sz="2000">
                <a:latin typeface="+mn-ea"/>
                <a:sym typeface="+mn-ea"/>
              </a:rPr>
              <a:t>分类问题输出的值是离散的（有限个类别）、定性的，回归问题输出的值是连续的（范围内任意值）、定量的。</a:t>
            </a:r>
            <a:endParaRPr lang="zh-CN" altLang="en-US" sz="2000">
              <a:latin typeface="+mn-ea"/>
              <a:sym typeface="+mn-ea"/>
            </a:endParaRPr>
          </a:p>
          <a:p>
            <a:pPr algn="l" fontAlgn="auto">
              <a:lnSpc>
                <a:spcPct val="130000"/>
              </a:lnSpc>
              <a:buClr>
                <a:srgbClr val="031D89"/>
              </a:buClr>
              <a:buFont typeface="Wingdings" panose="05000000000000000000" charset="0"/>
              <a:buChar char="l"/>
            </a:pPr>
            <a:r>
              <a:rPr lang="zh-CN" altLang="en-US" sz="2400">
                <a:latin typeface="+mn-ea"/>
                <a:sym typeface="+mn-ea"/>
              </a:rPr>
              <a:t>目的不同</a:t>
            </a:r>
            <a:endParaRPr lang="zh-CN" altLang="en-US" sz="2400">
              <a:latin typeface="+mn-ea"/>
              <a:sym typeface="+mn-ea"/>
            </a:endParaRPr>
          </a:p>
          <a:p>
            <a:pPr lvl="1" indent="-283210" algn="l" fontAlgn="auto">
              <a:lnSpc>
                <a:spcPct val="130000"/>
              </a:lnSpc>
              <a:spcBef>
                <a:spcPts val="600"/>
              </a:spcBef>
              <a:buClr>
                <a:srgbClr val="031D89"/>
              </a:buClr>
              <a:buSzPct val="85000"/>
              <a:buFont typeface="Wingdings" panose="05000000000000000000" charset="0"/>
              <a:buChar char="l"/>
            </a:pPr>
            <a:r>
              <a:rPr lang="zh-CN" altLang="en-US" sz="2000">
                <a:latin typeface="+mn-ea"/>
                <a:sym typeface="+mn-ea"/>
              </a:rPr>
              <a:t>分类的目的是为得到决策面，用于对数据集中的数据进行分类。</a:t>
            </a:r>
            <a:endParaRPr lang="zh-CN" altLang="en-US" sz="2000">
              <a:latin typeface="+mn-ea"/>
            </a:endParaRPr>
          </a:p>
          <a:p>
            <a:pPr lvl="1" indent="-283210" algn="l" fontAlgn="auto">
              <a:lnSpc>
                <a:spcPct val="130000"/>
              </a:lnSpc>
              <a:spcBef>
                <a:spcPts val="600"/>
              </a:spcBef>
              <a:buClr>
                <a:srgbClr val="031D89"/>
              </a:buClr>
              <a:buSzPct val="85000"/>
              <a:buFont typeface="Wingdings" panose="05000000000000000000" charset="0"/>
              <a:buChar char="l"/>
            </a:pPr>
            <a:r>
              <a:rPr lang="zh-CN" altLang="en-US" sz="2000">
                <a:latin typeface="+mn-ea"/>
                <a:sym typeface="+mn-ea"/>
              </a:rPr>
              <a:t>回归的目的是为了得到最优拟合线，这个线可以最好接近数据集中的各个点。</a:t>
            </a:r>
            <a:endParaRPr lang="zh-CN" altLang="en-US" sz="2000">
              <a:latin typeface="+mn-ea"/>
              <a:sym typeface="+mn-ea"/>
            </a:endParaRPr>
          </a:p>
          <a:p>
            <a:pPr algn="l" fontAlgn="auto">
              <a:lnSpc>
                <a:spcPct val="130000"/>
              </a:lnSpc>
              <a:buClr>
                <a:srgbClr val="031D89"/>
              </a:buClr>
              <a:buFont typeface="Wingdings" panose="05000000000000000000" charset="0"/>
              <a:buChar char="l"/>
            </a:pPr>
            <a:r>
              <a:rPr lang="zh-CN" altLang="en-US" sz="2400">
                <a:latin typeface="+mn-ea"/>
                <a:sym typeface="+mn-ea"/>
              </a:rPr>
              <a:t>结果不同</a:t>
            </a:r>
            <a:endParaRPr lang="zh-CN" altLang="en-US" sz="2400">
              <a:latin typeface="+mn-ea"/>
              <a:sym typeface="+mn-ea"/>
            </a:endParaRPr>
          </a:p>
          <a:p>
            <a:pPr lvl="1" indent="-283210" algn="l" fontAlgn="auto">
              <a:lnSpc>
                <a:spcPct val="130000"/>
              </a:lnSpc>
              <a:spcBef>
                <a:spcPts val="600"/>
              </a:spcBef>
              <a:buClr>
                <a:srgbClr val="031D89"/>
              </a:buClr>
              <a:buSzPct val="85000"/>
              <a:buFont typeface="Wingdings" panose="05000000000000000000" charset="0"/>
              <a:buChar char="l"/>
            </a:pPr>
            <a:r>
              <a:rPr lang="zh-CN" altLang="en-US" sz="2000">
                <a:latin typeface="+mn-ea"/>
              </a:rPr>
              <a:t>分类的结果没有逼近，最终结果只有一个。</a:t>
            </a:r>
            <a:endParaRPr lang="zh-CN" altLang="en-US" sz="2000">
              <a:latin typeface="+mn-ea"/>
              <a:sym typeface="+mn-ea"/>
            </a:endParaRPr>
          </a:p>
          <a:p>
            <a:pPr lvl="1" indent="-283210" algn="l" fontAlgn="auto">
              <a:lnSpc>
                <a:spcPct val="130000"/>
              </a:lnSpc>
              <a:spcBef>
                <a:spcPts val="600"/>
              </a:spcBef>
              <a:buClr>
                <a:srgbClr val="031D89"/>
              </a:buClr>
              <a:buSzPct val="85000"/>
              <a:buFont typeface="Wingdings" panose="05000000000000000000" charset="0"/>
              <a:buChar char="l"/>
            </a:pPr>
            <a:r>
              <a:rPr lang="zh-CN" altLang="en-US" sz="2000">
                <a:latin typeface="+mn-ea"/>
              </a:rPr>
              <a:t>回归是对真实值的一种逼近预测，值是不确定的</a:t>
            </a:r>
            <a:r>
              <a:rPr lang="zh-CN" altLang="en-US" sz="2000">
                <a:latin typeface="+mn-ea"/>
                <a:sym typeface="+mn-ea"/>
              </a:rPr>
              <a:t>。</a:t>
            </a:r>
            <a:endParaRPr lang="zh-CN" altLang="en-US" sz="2400"/>
          </a:p>
          <a:p>
            <a:pPr marL="402590" lvl="1" indent="0">
              <a:buNone/>
            </a:pPr>
            <a:endParaRPr lang="zh-CN" altLang="en-US" sz="2400"/>
          </a:p>
        </p:txBody>
      </p:sp>
      <p:sp>
        <p:nvSpPr>
          <p:cNvPr id="9" name="标题 1"/>
          <p:cNvSpPr>
            <a:spLocks noGrp="1"/>
          </p:cNvSpPr>
          <p:nvPr/>
        </p:nvSpPr>
        <p:spPr>
          <a:xfrm>
            <a:off x="107950" y="-98425"/>
            <a:ext cx="6637020" cy="959485"/>
          </a:xfrm>
          <a:prstGeom prst="rect">
            <a:avLst/>
          </a:prstGeom>
        </p:spPr>
        <p:txBody>
          <a:bodyPr anchor="ctr">
            <a:normAutofit lnSpcReduction="20000"/>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lstStyle>
          <a:p>
            <a:r>
              <a:rPr lang="zh-CN" altLang="en-US" sz="3200"/>
              <a:t>机器学习算法</a:t>
            </a:r>
            <a:r>
              <a:rPr lang="en-US" altLang="zh-CN" sz="3200"/>
              <a:t>——</a:t>
            </a:r>
            <a:r>
              <a:rPr lang="zh-CN" altLang="en-US" sz="3200"/>
              <a:t>分类</a:t>
            </a:r>
            <a:r>
              <a:rPr lang="en-US" altLang="zh-CN" sz="3200"/>
              <a:t>VS</a:t>
            </a:r>
            <a:r>
              <a:rPr lang="zh-CN" altLang="en-US" sz="3200"/>
              <a:t>回归</a:t>
            </a:r>
            <a:endParaRPr lang="zh-CN" altLang="en-US" sz="32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1460" y="908685"/>
            <a:ext cx="8227060" cy="2503170"/>
          </a:xfrm>
        </p:spPr>
        <p:txBody>
          <a:bodyPr/>
          <a:lstStyle/>
          <a:p>
            <a:pPr>
              <a:lnSpc>
                <a:spcPct val="150000"/>
              </a:lnSpc>
              <a:buClr>
                <a:srgbClr val="031D89"/>
              </a:buClr>
              <a:buSzPct val="100000"/>
              <a:buFont typeface="Wingdings" panose="05000000000000000000" charset="0"/>
              <a:buChar char="l"/>
            </a:pPr>
            <a:r>
              <a:rPr lang="zh-CN" altLang="en-US" sz="2000"/>
              <a:t>根据样本集合当中是否包含标签以及包含标签的多少，可以将机器学习分为监督学习、半监督学习和无监督学习。</a:t>
            </a:r>
            <a:endParaRPr lang="zh-CN" altLang="en-US" sz="2000"/>
          </a:p>
        </p:txBody>
      </p:sp>
      <p:sp>
        <p:nvSpPr>
          <p:cNvPr id="9" name="标题 1"/>
          <p:cNvSpPr>
            <a:spLocks noGrp="1"/>
          </p:cNvSpPr>
          <p:nvPr/>
        </p:nvSpPr>
        <p:spPr>
          <a:xfrm>
            <a:off x="107950" y="-98425"/>
            <a:ext cx="6637020" cy="959485"/>
          </a:xfrm>
          <a:prstGeom prst="rect">
            <a:avLst/>
          </a:prstGeom>
        </p:spPr>
        <p:txBody>
          <a:bodyPr anchor="ctr">
            <a:normAutofit lnSpcReduction="20000"/>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lstStyle>
          <a:p>
            <a:r>
              <a:rPr lang="zh-CN" altLang="en-US" sz="3200"/>
              <a:t>机器学习算法</a:t>
            </a:r>
            <a:endParaRPr lang="zh-CN" altLang="en-US" sz="3200"/>
          </a:p>
        </p:txBody>
      </p:sp>
      <p:sp>
        <p:nvSpPr>
          <p:cNvPr id="14" name="矩形: 圆角 13"/>
          <p:cNvSpPr/>
          <p:nvPr>
            <p:custDataLst>
              <p:tags r:id="rId1"/>
            </p:custDataLst>
          </p:nvPr>
        </p:nvSpPr>
        <p:spPr>
          <a:xfrm>
            <a:off x="2903220" y="2121535"/>
            <a:ext cx="2939415" cy="659130"/>
          </a:xfrm>
          <a:prstGeom prst="roundRect">
            <a:avLst/>
          </a:prstGeom>
          <a:solidFill>
            <a:srgbClr val="174CC0"/>
          </a:solidFill>
          <a:ln w="9525" cap="rnd">
            <a:solidFill>
              <a:schemeClr val="bg1"/>
            </a:solidFill>
            <a:prstDash val="solid"/>
            <a:round/>
          </a:ln>
          <a:effectLst>
            <a:outerShdw blurRad="63500" sx="102000" sy="102000" algn="ctr" rotWithShape="0">
              <a:prstClr val="black">
                <a:alpha val="40000"/>
              </a:prstClr>
            </a:outerShdw>
          </a:effectLst>
        </p:spPr>
        <p:txBody>
          <a:bodyPr anchor="ctr">
            <a:scene3d>
              <a:camera prst="orthographicFront"/>
              <a:lightRig rig="threePt" dir="t"/>
            </a:scene3d>
            <a:sp3d contourW="12700"/>
          </a:bodyPr>
          <a:lstStyle/>
          <a:p>
            <a:pPr marL="71755" algn="ctr">
              <a:spcBef>
                <a:spcPts val="600"/>
              </a:spcBef>
            </a:pPr>
            <a:r>
              <a:rPr lang="zh-CN" altLang="en-US" sz="2000" b="1" kern="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模型预测输出的连续性</a:t>
            </a:r>
            <a:endParaRPr lang="zh-CN" altLang="en-US" sz="2000" b="1" kern="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nvGrpSpPr>
          <p:cNvPr id="15" name="组合 14"/>
          <p:cNvGrpSpPr/>
          <p:nvPr/>
        </p:nvGrpSpPr>
        <p:grpSpPr>
          <a:xfrm rot="0">
            <a:off x="203200" y="3444875"/>
            <a:ext cx="2014220" cy="2014220"/>
            <a:chOff x="1133978" y="3701464"/>
            <a:chExt cx="2014062" cy="2014062"/>
          </a:xfrm>
        </p:grpSpPr>
        <p:sp>
          <p:nvSpPr>
            <p:cNvPr id="41" name="矩形: 圆角 40"/>
            <p:cNvSpPr/>
            <p:nvPr/>
          </p:nvSpPr>
          <p:spPr>
            <a:xfrm>
              <a:off x="1133978" y="3701464"/>
              <a:ext cx="2014062" cy="2014062"/>
            </a:xfrm>
            <a:prstGeom prst="roundRect">
              <a:avLst/>
            </a:prstGeom>
            <a:blipFill>
              <a:blip r:embed="rId2"/>
              <a:stretch>
                <a:fillRect/>
              </a:stretch>
            </a:blipFill>
            <a:ln w="9525" cap="rnd">
              <a:solidFill>
                <a:schemeClr val="bg1"/>
              </a:solidFill>
              <a:prstDash val="solid"/>
              <a:round/>
            </a:ln>
            <a:effectLst>
              <a:outerShdw blurRad="63500" sx="102000" sy="102000" algn="ctr" rotWithShape="0">
                <a:prstClr val="black">
                  <a:alpha val="40000"/>
                </a:prstClr>
              </a:outerShdw>
            </a:effectLst>
          </p:spPr>
          <p:txBody>
            <a:bodyPr anchor="ctr">
              <a:scene3d>
                <a:camera prst="orthographicFront"/>
                <a:lightRig rig="threePt" dir="t"/>
              </a:scene3d>
              <a:sp3d contourW="12700"/>
            </a:bodyPr>
            <a:lstStyle/>
            <a:p>
              <a:pPr marL="71755" algn="ctr">
                <a:spcBef>
                  <a:spcPts val="600"/>
                </a:spcBef>
              </a:pPr>
              <a:endParaRPr lang="zh-CN" altLang="en-US" sz="2000" b="1" kern="0">
                <a:solidFill>
                  <a:srgbClr val="FFFF00"/>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nvGrpSpPr>
            <p:cNvPr id="42" name="组合 41"/>
            <p:cNvGrpSpPr/>
            <p:nvPr/>
          </p:nvGrpSpPr>
          <p:grpSpPr>
            <a:xfrm>
              <a:off x="1138437" y="3705923"/>
              <a:ext cx="2005144" cy="2005144"/>
              <a:chOff x="1045827" y="3403568"/>
              <a:chExt cx="2399252" cy="2399252"/>
            </a:xfrm>
          </p:grpSpPr>
          <p:sp>
            <p:nvSpPr>
              <p:cNvPr id="43" name="矩形: 圆角 42"/>
              <p:cNvSpPr/>
              <p:nvPr/>
            </p:nvSpPr>
            <p:spPr>
              <a:xfrm>
                <a:off x="1045827" y="3403568"/>
                <a:ext cx="2399252" cy="2399252"/>
              </a:xfrm>
              <a:prstGeom prst="roundRect">
                <a:avLst/>
              </a:prstGeom>
              <a:gradFill>
                <a:gsLst>
                  <a:gs pos="0">
                    <a:srgbClr val="2676FF">
                      <a:lumMod val="40000"/>
                      <a:lumOff val="60000"/>
                      <a:alpha val="40000"/>
                    </a:srgbClr>
                  </a:gs>
                  <a:gs pos="50000">
                    <a:srgbClr val="2676FF">
                      <a:alpha val="40000"/>
                    </a:srgbClr>
                  </a:gs>
                  <a:gs pos="100000">
                    <a:srgbClr val="2676FF">
                      <a:lumMod val="75000"/>
                      <a:alpha val="70000"/>
                    </a:srgbClr>
                  </a:gs>
                </a:gsLst>
                <a:lin ang="5400000" scaled="0"/>
              </a:gradFill>
              <a:ln w="9525" cap="rnd">
                <a:solidFill>
                  <a:schemeClr val="bg1"/>
                </a:solidFill>
                <a:prstDash val="solid"/>
                <a:round/>
              </a:ln>
              <a:effectLst>
                <a:outerShdw blurRad="63500" sx="102000" sy="102000" algn="ctr" rotWithShape="0">
                  <a:prstClr val="black">
                    <a:alpha val="40000"/>
                  </a:prstClr>
                </a:outerShdw>
              </a:effectLst>
            </p:spPr>
            <p:txBody>
              <a:bodyPr anchor="ctr">
                <a:scene3d>
                  <a:camera prst="orthographicFront"/>
                  <a:lightRig rig="threePt" dir="t"/>
                </a:scene3d>
                <a:sp3d contourW="12700"/>
              </a:bodyPr>
              <a:lstStyle/>
              <a:p>
                <a:pPr marL="71755" algn="ctr">
                  <a:spcBef>
                    <a:spcPts val="600"/>
                  </a:spcBef>
                </a:pPr>
                <a:endParaRPr lang="zh-CN" altLang="en-US" b="1" kern="0">
                  <a:solidFill>
                    <a:srgbClr val="FFFF00"/>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44" name="矩形 43"/>
              <p:cNvSpPr/>
              <p:nvPr/>
            </p:nvSpPr>
            <p:spPr>
              <a:xfrm>
                <a:off x="1214306" y="4036196"/>
                <a:ext cx="2062294" cy="992992"/>
              </a:xfrm>
              <a:prstGeom prst="rect">
                <a:avLst/>
              </a:prstGeom>
            </p:spPr>
            <p:txBody>
              <a:bodyPr wrap="square">
                <a:spAutoFit/>
              </a:bodyPr>
              <a:lstStyle/>
              <a:p>
                <a:pPr algn="ctr" defTabSz="967740" fontAlgn="base">
                  <a:spcBef>
                    <a:spcPct val="0"/>
                  </a:spcBef>
                  <a:spcAft>
                    <a:spcPct val="0"/>
                  </a:spcAft>
                </a:pPr>
                <a:r>
                  <a:rPr lang="zh-CN" altLang="en-US" sz="2400" b="1" spc="100" dirty="0">
                    <a:solidFill>
                      <a:srgbClr val="FFC000"/>
                    </a:solidFill>
                    <a:effectLst>
                      <a:glow rad="101600">
                        <a:schemeClr val="tx1"/>
                      </a:glow>
                      <a:outerShdw blurRad="50800" dist="38100" dir="2700000" algn="tl" rotWithShape="0">
                        <a:prstClr val="black">
                          <a:alpha val="40000"/>
                        </a:prstClr>
                      </a:outerShdw>
                    </a:effectLst>
                    <a:latin typeface="微软雅黑" panose="020B0503020204020204" charset="-122"/>
                    <a:ea typeface="微软雅黑" panose="020B0503020204020204" charset="-122"/>
                  </a:rPr>
                  <a:t>机器学习算法</a:t>
                </a:r>
                <a:endParaRPr lang="zh-CN" altLang="en-US" sz="2400" b="1" spc="100" dirty="0">
                  <a:solidFill>
                    <a:srgbClr val="FFC000"/>
                  </a:solidFill>
                  <a:effectLst>
                    <a:glow rad="101600">
                      <a:schemeClr val="tx1"/>
                    </a:glow>
                    <a:outerShdw blurRad="50800" dist="38100" dir="2700000" algn="tl" rotWithShape="0">
                      <a:prstClr val="black">
                        <a:alpha val="40000"/>
                      </a:prstClr>
                    </a:outerShdw>
                  </a:effectLst>
                  <a:latin typeface="微软雅黑" panose="020B0503020204020204" charset="-122"/>
                  <a:ea typeface="微软雅黑" panose="020B0503020204020204" charset="-122"/>
                </a:endParaRPr>
              </a:p>
            </p:txBody>
          </p:sp>
          <p:sp>
            <p:nvSpPr>
              <p:cNvPr id="45" name="矩形: 圆角 44"/>
              <p:cNvSpPr/>
              <p:nvPr/>
            </p:nvSpPr>
            <p:spPr>
              <a:xfrm>
                <a:off x="1138437" y="3495675"/>
                <a:ext cx="2214363" cy="2215038"/>
              </a:xfrm>
              <a:prstGeom prst="roundRect">
                <a:avLst/>
              </a:prstGeom>
              <a:noFill/>
              <a:ln w="9525" cap="rnd">
                <a:solidFill>
                  <a:schemeClr val="bg1"/>
                </a:solidFill>
                <a:prstDash val="lgDash"/>
                <a:round/>
              </a:ln>
              <a:effectLst/>
            </p:spPr>
            <p:txBody>
              <a:bodyPr anchor="ctr">
                <a:scene3d>
                  <a:camera prst="orthographicFront"/>
                  <a:lightRig rig="threePt" dir="t"/>
                </a:scene3d>
                <a:sp3d contourW="12700"/>
              </a:bodyPr>
              <a:lstStyle/>
              <a:p>
                <a:pPr marL="71755" algn="ctr">
                  <a:spcBef>
                    <a:spcPts val="600"/>
                  </a:spcBef>
                </a:pPr>
                <a:endParaRPr lang="zh-CN" altLang="en-US" b="1" kern="0">
                  <a:solidFill>
                    <a:srgbClr val="FFFF00"/>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grpSp>
      <p:sp>
        <p:nvSpPr>
          <p:cNvPr id="16" name="矩形: 圆角 15"/>
          <p:cNvSpPr/>
          <p:nvPr>
            <p:custDataLst>
              <p:tags r:id="rId3"/>
            </p:custDataLst>
          </p:nvPr>
        </p:nvSpPr>
        <p:spPr>
          <a:xfrm>
            <a:off x="2886710" y="5935345"/>
            <a:ext cx="2973070" cy="659130"/>
          </a:xfrm>
          <a:prstGeom prst="roundRect">
            <a:avLst/>
          </a:prstGeom>
          <a:solidFill>
            <a:srgbClr val="174CC0"/>
          </a:solidFill>
          <a:ln w="9525" cap="rnd">
            <a:solidFill>
              <a:schemeClr val="bg1"/>
            </a:solidFill>
            <a:prstDash val="solid"/>
            <a:round/>
          </a:ln>
          <a:effectLst>
            <a:outerShdw blurRad="63500" sx="102000" sy="102000" algn="ctr" rotWithShape="0">
              <a:prstClr val="black">
                <a:alpha val="40000"/>
              </a:prstClr>
            </a:outerShdw>
          </a:effectLst>
        </p:spPr>
        <p:txBody>
          <a:bodyPr anchor="ctr">
            <a:scene3d>
              <a:camera prst="orthographicFront"/>
              <a:lightRig rig="threePt" dir="t"/>
            </a:scene3d>
            <a:sp3d contourW="12700"/>
          </a:bodyPr>
          <a:lstStyle/>
          <a:p>
            <a:pPr marL="71755" algn="ctr">
              <a:spcBef>
                <a:spcPts val="600"/>
              </a:spcBef>
            </a:pPr>
            <a:r>
              <a:rPr lang="zh-CN" altLang="en-US" sz="2000" b="1" kern="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是否用于生成新数据</a:t>
            </a:r>
            <a:endParaRPr lang="zh-CN" altLang="en-US" sz="2000" b="1" kern="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17" name="矩形: 圆角 16"/>
          <p:cNvSpPr/>
          <p:nvPr/>
        </p:nvSpPr>
        <p:spPr>
          <a:xfrm rot="10800000">
            <a:off x="6758940" y="1710055"/>
            <a:ext cx="1726565" cy="544830"/>
          </a:xfrm>
          <a:prstGeom prst="roundRect">
            <a:avLst/>
          </a:prstGeom>
          <a:gradFill rotWithShape="1">
            <a:gsLst>
              <a:gs pos="100000">
                <a:srgbClr val="EAEAEA"/>
              </a:gs>
              <a:gs pos="46000">
                <a:srgbClr val="FFFFFF"/>
              </a:gs>
            </a:gsLst>
            <a:lin ang="5400000" scaled="0"/>
          </a:gradFill>
          <a:ln w="9525">
            <a:solidFill>
              <a:srgbClr val="EAEAEA"/>
            </a:solidFill>
            <a:miter lim="800000"/>
          </a:ln>
          <a:effectLst>
            <a:outerShdw blurRad="63500" sx="102000" sy="102000" algn="ctr" rotWithShape="0">
              <a:prstClr val="black">
                <a:alpha val="40000"/>
              </a:prstClr>
            </a:outerShdw>
          </a:effectLst>
        </p:spPr>
        <p:txBody>
          <a:bodyPr rot="10800000" spcFirstLastPara="0" vertOverflow="overflow" horzOverflow="overflow" vert="horz" wrap="none" lIns="91440" tIns="45720" rIns="91440" bIns="45720" numCol="1" spcCol="0" rtlCol="0" fromWordArt="0" anchor="ctr" anchorCtr="0" forceAA="0" compatLnSpc="1">
            <a:noAutofit/>
          </a:bodyPr>
          <a:lstStyle/>
          <a:p>
            <a:pPr marL="71755" algn="ctr" defTabSz="1031875"/>
            <a:r>
              <a:rPr lang="zh-CN" altLang="en-US" b="1" dirty="0">
                <a:solidFill>
                  <a:schemeClr val="tx1">
                    <a:lumMod val="95000"/>
                    <a:lumOff val="5000"/>
                  </a:schemeClr>
                </a:solidFill>
                <a:latin typeface="微软雅黑" panose="020B0503020204020204" charset="-122"/>
                <a:ea typeface="微软雅黑" panose="020B0503020204020204" charset="-122"/>
              </a:rPr>
              <a:t>分类问题</a:t>
            </a:r>
            <a:endParaRPr lang="zh-CN" altLang="en-US" b="1" dirty="0">
              <a:solidFill>
                <a:schemeClr val="tx1">
                  <a:lumMod val="95000"/>
                  <a:lumOff val="5000"/>
                </a:schemeClr>
              </a:solidFill>
              <a:latin typeface="微软雅黑" panose="020B0503020204020204" charset="-122"/>
              <a:ea typeface="微软雅黑" panose="020B0503020204020204" charset="-122"/>
            </a:endParaRPr>
          </a:p>
        </p:txBody>
      </p:sp>
      <p:sp>
        <p:nvSpPr>
          <p:cNvPr id="18" name="矩形: 圆角 17"/>
          <p:cNvSpPr/>
          <p:nvPr>
            <p:custDataLst>
              <p:tags r:id="rId4"/>
            </p:custDataLst>
          </p:nvPr>
        </p:nvSpPr>
        <p:spPr>
          <a:xfrm flipV="1">
            <a:off x="6758940" y="2465705"/>
            <a:ext cx="1725930" cy="544830"/>
          </a:xfrm>
          <a:prstGeom prst="roundRect">
            <a:avLst/>
          </a:prstGeom>
          <a:gradFill rotWithShape="1">
            <a:gsLst>
              <a:gs pos="100000">
                <a:srgbClr val="EAEAEA"/>
              </a:gs>
              <a:gs pos="46000">
                <a:srgbClr val="FFFFFF"/>
              </a:gs>
            </a:gsLst>
            <a:lin ang="5400000" scaled="0"/>
          </a:gradFill>
          <a:ln w="9525">
            <a:solidFill>
              <a:srgbClr val="EAEAEA"/>
            </a:solidFill>
            <a:miter lim="800000"/>
          </a:ln>
          <a:effectLst>
            <a:outerShdw blurRad="63500" sx="102000" sy="102000" algn="ctr" rotWithShape="0">
              <a:prstClr val="black">
                <a:alpha val="40000"/>
              </a:prstClr>
            </a:outerShdw>
          </a:effectLst>
        </p:spPr>
        <p:txBody>
          <a:bodyPr rot="10800000" spcFirstLastPara="0" vertOverflow="overflow" horzOverflow="overflow" vert="horz" wrap="none" lIns="91440" tIns="45720" rIns="91440" bIns="45720" numCol="1" spcCol="0" rtlCol="0" fromWordArt="0" anchor="ctr" anchorCtr="0" forceAA="0" compatLnSpc="1">
            <a:noAutofit/>
          </a:bodyPr>
          <a:lstStyle/>
          <a:p>
            <a:pPr marL="71755" algn="ctr" defTabSz="1031875"/>
            <a:r>
              <a:rPr lang="zh-CN" altLang="en-US" b="1" dirty="0">
                <a:solidFill>
                  <a:schemeClr val="tx1">
                    <a:lumMod val="95000"/>
                    <a:lumOff val="5000"/>
                  </a:schemeClr>
                </a:solidFill>
                <a:latin typeface="微软雅黑" panose="020B0503020204020204" charset="-122"/>
                <a:ea typeface="微软雅黑" panose="020B0503020204020204" charset="-122"/>
              </a:rPr>
              <a:t>回归问题</a:t>
            </a:r>
            <a:endParaRPr lang="zh-CN" altLang="en-US" b="1" dirty="0">
              <a:solidFill>
                <a:schemeClr val="tx1">
                  <a:lumMod val="95000"/>
                  <a:lumOff val="5000"/>
                </a:schemeClr>
              </a:solidFill>
              <a:latin typeface="微软雅黑" panose="020B0503020204020204" charset="-122"/>
              <a:ea typeface="微软雅黑" panose="020B0503020204020204" charset="-122"/>
            </a:endParaRPr>
          </a:p>
        </p:txBody>
      </p:sp>
      <p:sp>
        <p:nvSpPr>
          <p:cNvPr id="19" name="矩形: 圆角 18"/>
          <p:cNvSpPr/>
          <p:nvPr>
            <p:custDataLst>
              <p:tags r:id="rId5"/>
            </p:custDataLst>
          </p:nvPr>
        </p:nvSpPr>
        <p:spPr>
          <a:xfrm flipV="1">
            <a:off x="6796405" y="5516245"/>
            <a:ext cx="1692000" cy="544830"/>
          </a:xfrm>
          <a:prstGeom prst="roundRect">
            <a:avLst/>
          </a:prstGeom>
          <a:gradFill rotWithShape="1">
            <a:gsLst>
              <a:gs pos="100000">
                <a:srgbClr val="EAEAEA"/>
              </a:gs>
              <a:gs pos="46000">
                <a:srgbClr val="FFFFFF"/>
              </a:gs>
            </a:gsLst>
            <a:lin ang="5400000" scaled="0"/>
          </a:gradFill>
          <a:ln w="9525">
            <a:solidFill>
              <a:srgbClr val="EAEAEA"/>
            </a:solidFill>
            <a:miter lim="800000"/>
          </a:ln>
          <a:effectLst>
            <a:outerShdw blurRad="63500" sx="102000" sy="102000" algn="ctr" rotWithShape="0">
              <a:prstClr val="black">
                <a:alpha val="40000"/>
              </a:prstClr>
            </a:outerShdw>
          </a:effectLst>
        </p:spPr>
        <p:txBody>
          <a:bodyPr rot="10800000" spcFirstLastPara="0" vertOverflow="overflow" horzOverflow="overflow" vert="horz" wrap="none" lIns="91440" tIns="45720" rIns="91440" bIns="45720" numCol="1" spcCol="0" rtlCol="0" fromWordArt="0" anchor="ctr" anchorCtr="0" forceAA="0" compatLnSpc="1">
            <a:noAutofit/>
          </a:bodyPr>
          <a:lstStyle/>
          <a:p>
            <a:pPr marL="71755" algn="ctr" defTabSz="1031875"/>
            <a:r>
              <a:rPr lang="zh-CN" altLang="en-US" b="1" dirty="0">
                <a:solidFill>
                  <a:schemeClr val="tx1">
                    <a:lumMod val="95000"/>
                    <a:lumOff val="5000"/>
                  </a:schemeClr>
                </a:solidFill>
                <a:latin typeface="微软雅黑" panose="020B0503020204020204" charset="-122"/>
                <a:ea typeface="微软雅黑" panose="020B0503020204020204" charset="-122"/>
              </a:rPr>
              <a:t>生成模型</a:t>
            </a:r>
            <a:endParaRPr lang="zh-CN" altLang="en-US" b="1" dirty="0">
              <a:solidFill>
                <a:schemeClr val="tx1">
                  <a:lumMod val="95000"/>
                  <a:lumOff val="5000"/>
                </a:schemeClr>
              </a:solidFill>
              <a:latin typeface="微软雅黑" panose="020B0503020204020204" charset="-122"/>
              <a:ea typeface="微软雅黑" panose="020B0503020204020204" charset="-122"/>
            </a:endParaRPr>
          </a:p>
        </p:txBody>
      </p:sp>
      <p:sp>
        <p:nvSpPr>
          <p:cNvPr id="20" name="矩形: 圆角 19"/>
          <p:cNvSpPr/>
          <p:nvPr>
            <p:custDataLst>
              <p:tags r:id="rId6"/>
            </p:custDataLst>
          </p:nvPr>
        </p:nvSpPr>
        <p:spPr>
          <a:xfrm flipV="1">
            <a:off x="6758940" y="6207760"/>
            <a:ext cx="1764000" cy="544830"/>
          </a:xfrm>
          <a:prstGeom prst="roundRect">
            <a:avLst/>
          </a:prstGeom>
          <a:gradFill rotWithShape="1">
            <a:gsLst>
              <a:gs pos="100000">
                <a:srgbClr val="EAEAEA"/>
              </a:gs>
              <a:gs pos="46000">
                <a:srgbClr val="FFFFFF"/>
              </a:gs>
            </a:gsLst>
            <a:lin ang="5400000" scaled="0"/>
          </a:gradFill>
          <a:ln w="9525">
            <a:solidFill>
              <a:srgbClr val="EAEAEA"/>
            </a:solidFill>
            <a:miter lim="800000"/>
          </a:ln>
          <a:effectLst>
            <a:outerShdw blurRad="63500" sx="102000" sy="102000" algn="ctr" rotWithShape="0">
              <a:prstClr val="black">
                <a:alpha val="40000"/>
              </a:prstClr>
            </a:outerShdw>
          </a:effectLst>
        </p:spPr>
        <p:txBody>
          <a:bodyPr rot="10800000" spcFirstLastPara="0" vertOverflow="overflow" horzOverflow="overflow" vert="horz" wrap="none" lIns="108000" tIns="72000" rIns="108000" bIns="36000" numCol="1" spcCol="0" rtlCol="0" fromWordArt="0" anchor="ctr" anchorCtr="0" forceAA="0" compatLnSpc="1">
            <a:noAutofit/>
          </a:bodyPr>
          <a:lstStyle/>
          <a:p>
            <a:pPr marL="71755" algn="ctr" defTabSz="1031875" fontAlgn="base"/>
            <a:r>
              <a:rPr lang="zh-CN" altLang="en-US" b="1" dirty="0">
                <a:solidFill>
                  <a:schemeClr val="tx1">
                    <a:lumMod val="95000"/>
                    <a:lumOff val="5000"/>
                  </a:schemeClr>
                </a:solidFill>
                <a:latin typeface="微软雅黑" panose="020B0503020204020204" charset="-122"/>
                <a:ea typeface="微软雅黑" panose="020B0503020204020204" charset="-122"/>
              </a:rPr>
              <a:t>判别模型</a:t>
            </a:r>
            <a:endParaRPr lang="zh-CN" altLang="en-US" b="1" dirty="0">
              <a:solidFill>
                <a:schemeClr val="tx1">
                  <a:lumMod val="95000"/>
                  <a:lumOff val="5000"/>
                </a:schemeClr>
              </a:solidFill>
              <a:latin typeface="微软雅黑" panose="020B0503020204020204" charset="-122"/>
              <a:ea typeface="微软雅黑" panose="020B0503020204020204" charset="-122"/>
            </a:endParaRPr>
          </a:p>
        </p:txBody>
      </p:sp>
      <p:cxnSp>
        <p:nvCxnSpPr>
          <p:cNvPr id="23" name="连接符: 肘形 22"/>
          <p:cNvCxnSpPr/>
          <p:nvPr>
            <p:custDataLst>
              <p:tags r:id="rId7"/>
            </p:custDataLst>
          </p:nvPr>
        </p:nvCxnSpPr>
        <p:spPr>
          <a:xfrm rot="10800000" flipH="1" flipV="1">
            <a:off x="6758940" y="2054225"/>
            <a:ext cx="3175" cy="755650"/>
          </a:xfrm>
          <a:prstGeom prst="bentConnector3">
            <a:avLst>
              <a:gd name="adj1" fmla="val -7500000"/>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rot="0">
            <a:off x="2212975" y="2379345"/>
            <a:ext cx="690245" cy="3813810"/>
            <a:chOff x="2635581" y="1698384"/>
            <a:chExt cx="690439" cy="3823997"/>
          </a:xfrm>
        </p:grpSpPr>
        <p:cxnSp>
          <p:nvCxnSpPr>
            <p:cNvPr id="39" name="连接符: 肘形 38"/>
            <p:cNvCxnSpPr>
              <a:stCxn id="14" idx="1"/>
              <a:endCxn id="16" idx="1"/>
            </p:cNvCxnSpPr>
            <p:nvPr/>
          </p:nvCxnSpPr>
          <p:spPr>
            <a:xfrm rot="10800000" flipV="1">
              <a:off x="3309505" y="1698384"/>
              <a:ext cx="16515" cy="3823997"/>
            </a:xfrm>
            <a:prstGeom prst="bentConnector3">
              <a:avLst>
                <a:gd name="adj1" fmla="val 1542308"/>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2635581" y="3495750"/>
              <a:ext cx="684192"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2" name="矩形: 圆角 13"/>
          <p:cNvSpPr/>
          <p:nvPr>
            <p:custDataLst>
              <p:tags r:id="rId8"/>
            </p:custDataLst>
          </p:nvPr>
        </p:nvSpPr>
        <p:spPr>
          <a:xfrm>
            <a:off x="2919095" y="3861435"/>
            <a:ext cx="2939415" cy="659130"/>
          </a:xfrm>
          <a:prstGeom prst="roundRect">
            <a:avLst/>
          </a:prstGeom>
          <a:solidFill>
            <a:srgbClr val="FF0000"/>
          </a:solidFill>
          <a:ln w="9525" cap="rnd">
            <a:solidFill>
              <a:schemeClr val="bg1"/>
            </a:solidFill>
            <a:prstDash val="solid"/>
            <a:round/>
          </a:ln>
          <a:effectLst>
            <a:outerShdw blurRad="63500" sx="102000" sy="102000" algn="ctr" rotWithShape="0">
              <a:prstClr val="black">
                <a:alpha val="40000"/>
              </a:prstClr>
            </a:outerShdw>
          </a:effectLst>
        </p:spPr>
        <p:txBody>
          <a:bodyPr anchor="ctr">
            <a:scene3d>
              <a:camera prst="orthographicFront"/>
              <a:lightRig rig="threePt" dir="t"/>
            </a:scene3d>
            <a:sp3d contourW="12700"/>
          </a:bodyPr>
          <a:p>
            <a:pPr marL="71755" algn="ctr">
              <a:spcBef>
                <a:spcPts val="600"/>
              </a:spcBef>
            </a:pPr>
            <a:r>
              <a:rPr lang="zh-CN" altLang="en-US" sz="2000" b="1" kern="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是否包含标签及多少</a:t>
            </a:r>
            <a:endParaRPr lang="zh-CN" altLang="en-US" sz="2000" b="1" kern="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cxnSp>
        <p:nvCxnSpPr>
          <p:cNvPr id="13" name="直接连接符 12"/>
          <p:cNvCxnSpPr/>
          <p:nvPr>
            <p:custDataLst>
              <p:tags r:id="rId9"/>
            </p:custDataLst>
          </p:nvPr>
        </p:nvCxnSpPr>
        <p:spPr>
          <a:xfrm flipH="1">
            <a:off x="5868035" y="2459355"/>
            <a:ext cx="648000"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矩形: 圆角 16"/>
          <p:cNvSpPr/>
          <p:nvPr/>
        </p:nvSpPr>
        <p:spPr>
          <a:xfrm rot="10800000">
            <a:off x="6732270" y="3968115"/>
            <a:ext cx="1726565" cy="544830"/>
          </a:xfrm>
          <a:prstGeom prst="roundRect">
            <a:avLst/>
          </a:prstGeom>
          <a:gradFill rotWithShape="1">
            <a:gsLst>
              <a:gs pos="100000">
                <a:srgbClr val="EAEAEA"/>
              </a:gs>
              <a:gs pos="46000">
                <a:srgbClr val="FFFFFF"/>
              </a:gs>
            </a:gsLst>
            <a:lin ang="5400000" scaled="0"/>
          </a:gradFill>
          <a:ln w="9525">
            <a:solidFill>
              <a:srgbClr val="EAEAEA"/>
            </a:solidFill>
            <a:miter lim="800000"/>
          </a:ln>
          <a:effectLst>
            <a:outerShdw blurRad="63500" sx="102000" sy="102000" algn="ctr" rotWithShape="0">
              <a:prstClr val="black">
                <a:alpha val="40000"/>
              </a:prstClr>
            </a:outerShdw>
          </a:effectLst>
        </p:spPr>
        <p:txBody>
          <a:bodyPr rot="10800000" spcFirstLastPara="0" vertOverflow="overflow" horzOverflow="overflow" vert="horz" wrap="none" lIns="91440" tIns="45720" rIns="91440" bIns="45720" numCol="1" spcCol="0" rtlCol="0" fromWordArt="0" anchor="ctr" anchorCtr="0" forceAA="0" compatLnSpc="1">
            <a:noAutofit/>
          </a:bodyPr>
          <a:p>
            <a:pPr marL="71755" algn="ctr" defTabSz="1031875"/>
            <a:r>
              <a:rPr lang="zh-CN" altLang="en-US" b="1" dirty="0">
                <a:solidFill>
                  <a:schemeClr val="tx1">
                    <a:lumMod val="95000"/>
                    <a:lumOff val="5000"/>
                  </a:schemeClr>
                </a:solidFill>
                <a:latin typeface="微软雅黑" panose="020B0503020204020204" charset="-122"/>
                <a:ea typeface="微软雅黑" panose="020B0503020204020204" charset="-122"/>
              </a:rPr>
              <a:t>半监督学习</a:t>
            </a:r>
            <a:endParaRPr lang="zh-CN" altLang="en-US" b="1" dirty="0">
              <a:solidFill>
                <a:schemeClr val="tx1">
                  <a:lumMod val="95000"/>
                  <a:lumOff val="5000"/>
                </a:schemeClr>
              </a:solidFill>
              <a:latin typeface="微软雅黑" panose="020B0503020204020204" charset="-122"/>
              <a:ea typeface="微软雅黑" panose="020B0503020204020204" charset="-122"/>
            </a:endParaRPr>
          </a:p>
        </p:txBody>
      </p:sp>
      <p:sp>
        <p:nvSpPr>
          <p:cNvPr id="22" name="矩形: 圆角 17"/>
          <p:cNvSpPr/>
          <p:nvPr>
            <p:custDataLst>
              <p:tags r:id="rId10"/>
            </p:custDataLst>
          </p:nvPr>
        </p:nvSpPr>
        <p:spPr>
          <a:xfrm flipV="1">
            <a:off x="6732270" y="4723765"/>
            <a:ext cx="1725930" cy="544830"/>
          </a:xfrm>
          <a:prstGeom prst="roundRect">
            <a:avLst/>
          </a:prstGeom>
          <a:gradFill rotWithShape="1">
            <a:gsLst>
              <a:gs pos="100000">
                <a:srgbClr val="EAEAEA"/>
              </a:gs>
              <a:gs pos="46000">
                <a:srgbClr val="FFFFFF"/>
              </a:gs>
            </a:gsLst>
            <a:lin ang="5400000" scaled="0"/>
          </a:gradFill>
          <a:ln w="9525">
            <a:solidFill>
              <a:srgbClr val="EAEAEA"/>
            </a:solidFill>
            <a:miter lim="800000"/>
          </a:ln>
          <a:effectLst>
            <a:outerShdw blurRad="63500" sx="102000" sy="102000" algn="ctr" rotWithShape="0">
              <a:prstClr val="black">
                <a:alpha val="40000"/>
              </a:prstClr>
            </a:outerShdw>
          </a:effectLst>
        </p:spPr>
        <p:txBody>
          <a:bodyPr rot="10800000" spcFirstLastPara="0" vertOverflow="overflow" horzOverflow="overflow" vert="horz" wrap="none" lIns="91440" tIns="45720" rIns="91440" bIns="45720" numCol="1" spcCol="0" rtlCol="0" fromWordArt="0" anchor="ctr" anchorCtr="0" forceAA="0" compatLnSpc="1">
            <a:noAutofit/>
          </a:bodyPr>
          <a:p>
            <a:pPr marL="71755" algn="ctr" defTabSz="1031875"/>
            <a:r>
              <a:rPr lang="zh-CN" altLang="en-US" b="1" dirty="0">
                <a:solidFill>
                  <a:schemeClr val="tx1">
                    <a:lumMod val="95000"/>
                    <a:lumOff val="5000"/>
                  </a:schemeClr>
                </a:solidFill>
                <a:latin typeface="微软雅黑" panose="020B0503020204020204" charset="-122"/>
                <a:ea typeface="微软雅黑" panose="020B0503020204020204" charset="-122"/>
              </a:rPr>
              <a:t>无监督学习</a:t>
            </a:r>
            <a:endParaRPr lang="zh-CN" altLang="en-US" b="1" dirty="0">
              <a:solidFill>
                <a:schemeClr val="tx1">
                  <a:lumMod val="95000"/>
                  <a:lumOff val="5000"/>
                </a:schemeClr>
              </a:solidFill>
              <a:latin typeface="微软雅黑" panose="020B0503020204020204" charset="-122"/>
              <a:ea typeface="微软雅黑" panose="020B0503020204020204" charset="-122"/>
            </a:endParaRPr>
          </a:p>
        </p:txBody>
      </p:sp>
      <p:cxnSp>
        <p:nvCxnSpPr>
          <p:cNvPr id="24" name="连接符: 肘形 22"/>
          <p:cNvCxnSpPr>
            <a:stCxn id="26" idx="3"/>
            <a:endCxn id="22" idx="1"/>
          </p:cNvCxnSpPr>
          <p:nvPr>
            <p:custDataLst>
              <p:tags r:id="rId11"/>
            </p:custDataLst>
          </p:nvPr>
        </p:nvCxnSpPr>
        <p:spPr>
          <a:xfrm rot="10800000" flipV="1">
            <a:off x="6732270" y="3481705"/>
            <a:ext cx="29845" cy="1514475"/>
          </a:xfrm>
          <a:prstGeom prst="bentConnector3">
            <a:avLst>
              <a:gd name="adj1" fmla="val 897872"/>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custDataLst>
              <p:tags r:id="rId12"/>
            </p:custDataLst>
          </p:nvPr>
        </p:nvCxnSpPr>
        <p:spPr>
          <a:xfrm flipH="1" flipV="1">
            <a:off x="5913420" y="4215130"/>
            <a:ext cx="819150" cy="635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矩形: 圆角 16"/>
          <p:cNvSpPr/>
          <p:nvPr/>
        </p:nvSpPr>
        <p:spPr>
          <a:xfrm rot="10800000">
            <a:off x="6762115" y="3209290"/>
            <a:ext cx="1726565" cy="544830"/>
          </a:xfrm>
          <a:prstGeom prst="roundRect">
            <a:avLst/>
          </a:prstGeom>
          <a:gradFill rotWithShape="1">
            <a:gsLst>
              <a:gs pos="100000">
                <a:srgbClr val="EAEAEA"/>
              </a:gs>
              <a:gs pos="46000">
                <a:srgbClr val="FFFFFF"/>
              </a:gs>
            </a:gsLst>
            <a:lin ang="5400000" scaled="0"/>
          </a:gradFill>
          <a:ln w="9525">
            <a:solidFill>
              <a:srgbClr val="EAEAEA"/>
            </a:solidFill>
            <a:miter lim="800000"/>
          </a:ln>
          <a:effectLst>
            <a:outerShdw blurRad="63500" sx="102000" sy="102000" algn="ctr" rotWithShape="0">
              <a:prstClr val="black">
                <a:alpha val="40000"/>
              </a:prstClr>
            </a:outerShdw>
          </a:effectLst>
        </p:spPr>
        <p:txBody>
          <a:bodyPr rot="10800000" spcFirstLastPara="0" vertOverflow="overflow" horzOverflow="overflow" vert="horz" wrap="none" lIns="91440" tIns="45720" rIns="91440" bIns="45720" numCol="1" spcCol="0" rtlCol="0" fromWordArt="0" anchor="ctr" anchorCtr="0" forceAA="0" compatLnSpc="1">
            <a:noAutofit/>
          </a:bodyPr>
          <a:p>
            <a:pPr marL="71755" algn="ctr" defTabSz="1031875"/>
            <a:r>
              <a:rPr lang="zh-CN" altLang="en-US" b="1" dirty="0">
                <a:solidFill>
                  <a:schemeClr val="tx1">
                    <a:lumMod val="95000"/>
                    <a:lumOff val="5000"/>
                  </a:schemeClr>
                </a:solidFill>
                <a:latin typeface="微软雅黑" panose="020B0503020204020204" charset="-122"/>
                <a:ea typeface="微软雅黑" panose="020B0503020204020204" charset="-122"/>
              </a:rPr>
              <a:t>监督学习</a:t>
            </a:r>
            <a:endParaRPr lang="zh-CN" altLang="en-US" b="1" dirty="0">
              <a:solidFill>
                <a:schemeClr val="tx1">
                  <a:lumMod val="95000"/>
                  <a:lumOff val="5000"/>
                </a:schemeClr>
              </a:solidFill>
              <a:latin typeface="微软雅黑" panose="020B0503020204020204" charset="-122"/>
              <a:ea typeface="微软雅黑" panose="020B0503020204020204" charset="-122"/>
            </a:endParaRPr>
          </a:p>
        </p:txBody>
      </p:sp>
      <p:cxnSp>
        <p:nvCxnSpPr>
          <p:cNvPr id="27" name="连接符: 肘形 22"/>
          <p:cNvCxnSpPr/>
          <p:nvPr>
            <p:custDataLst>
              <p:tags r:id="rId13"/>
            </p:custDataLst>
          </p:nvPr>
        </p:nvCxnSpPr>
        <p:spPr>
          <a:xfrm rot="10800000" flipH="1" flipV="1">
            <a:off x="6758940" y="5838825"/>
            <a:ext cx="3175" cy="755650"/>
          </a:xfrm>
          <a:prstGeom prst="bentConnector3">
            <a:avLst>
              <a:gd name="adj1" fmla="val -7500000"/>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custDataLst>
              <p:tags r:id="rId14"/>
            </p:custDataLst>
          </p:nvPr>
        </p:nvCxnSpPr>
        <p:spPr>
          <a:xfrm flipH="1">
            <a:off x="5868035" y="6243955"/>
            <a:ext cx="648000"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995" y="909320"/>
            <a:ext cx="7969885" cy="5436235"/>
          </a:xfrm>
        </p:spPr>
        <p:txBody>
          <a:bodyPr>
            <a:normAutofit lnSpcReduction="20000"/>
          </a:bodyPr>
          <a:lstStyle/>
          <a:p>
            <a:pPr>
              <a:lnSpc>
                <a:spcPct val="150000"/>
              </a:lnSpc>
              <a:buClr>
                <a:srgbClr val="031D89"/>
              </a:buClr>
              <a:buSzPct val="85000"/>
              <a:buFont typeface="Wingdings" panose="05000000000000000000" charset="0"/>
              <a:buChar char="l"/>
            </a:pPr>
            <a:r>
              <a:rPr lang="zh-CN" altLang="en-US" sz="2000"/>
              <a:t>监督学习是指样本集合中包含标签的机器学习。</a:t>
            </a:r>
            <a:endParaRPr lang="zh-CN" altLang="en-US" sz="2000"/>
          </a:p>
          <a:p>
            <a:pPr>
              <a:lnSpc>
                <a:spcPct val="150000"/>
              </a:lnSpc>
              <a:buClr>
                <a:srgbClr val="031D89"/>
              </a:buClr>
              <a:buSzPct val="85000"/>
              <a:buFont typeface="Wingdings" panose="05000000000000000000" charset="0"/>
              <a:buChar char="l"/>
            </a:pPr>
            <a:r>
              <a:rPr lang="zh-CN" altLang="en-US" sz="2000"/>
              <a:t>基本思想：</a:t>
            </a:r>
            <a:r>
              <a:rPr lang="zh-CN" altLang="zh-CN" sz="2000" kern="100" dirty="0">
                <a:cs typeface="Arial" panose="020B0604020202020204" pitchFamily="34" charset="0"/>
                <a:sym typeface="+mn-ea"/>
              </a:rPr>
              <a:t>通过标注</a:t>
            </a:r>
            <a:r>
              <a:rPr lang="zh-CN" altLang="zh-CN" sz="2000" kern="100" dirty="0">
                <a:cs typeface="Times New Roman" panose="02020603050405020304" charset="0"/>
                <a:sym typeface="+mn-ea"/>
              </a:rPr>
              <a:t>值告诉模型在给定输入的情况下应该输出什么值，由此获得尽可能接近真实映射方式的优化模型。即将</a:t>
            </a:r>
            <a:r>
              <a:rPr lang="zh-CN" altLang="en-US" sz="2000"/>
              <a:t>预测结果与训练数据的实际结果进行比较，不断的调整预测模型，直到模型的预测结果达到一个预期的准确率。</a:t>
            </a:r>
            <a:endParaRPr lang="zh-CN" altLang="en-US" sz="2000"/>
          </a:p>
          <a:p>
            <a:pPr>
              <a:lnSpc>
                <a:spcPct val="150000"/>
              </a:lnSpc>
              <a:buClr>
                <a:srgbClr val="031D89"/>
              </a:buClr>
              <a:buSzPct val="85000"/>
              <a:buFont typeface="Wingdings" panose="05000000000000000000" charset="0"/>
              <a:buChar char="l"/>
            </a:pPr>
            <a:r>
              <a:rPr lang="zh-CN" altLang="zh-CN" sz="2000" kern="100" dirty="0">
                <a:solidFill>
                  <a:srgbClr val="333333"/>
                </a:solidFill>
                <a:cs typeface="Arial" panose="020B0604020202020204" pitchFamily="34" charset="0"/>
                <a:sym typeface="+mn-ea"/>
              </a:rPr>
              <a:t>这种利用带标注样本调整模型参数的学习方式，能够提升模型性能。</a:t>
            </a:r>
            <a:endParaRPr lang="zh-CN" altLang="en-US" sz="2800"/>
          </a:p>
          <a:p>
            <a:pPr>
              <a:lnSpc>
                <a:spcPct val="150000"/>
              </a:lnSpc>
              <a:buClr>
                <a:srgbClr val="031D89"/>
              </a:buClr>
              <a:buSzPct val="85000"/>
              <a:buFont typeface="Wingdings" panose="05000000000000000000" charset="0"/>
              <a:buChar char="l"/>
            </a:pPr>
            <a:r>
              <a:rPr lang="zh-CN" altLang="en-US" sz="2000"/>
              <a:t>典型例子：分类和回归模型、决策树、贝叶斯模型、支持向量机、深度学习</a:t>
            </a:r>
            <a:endParaRPr lang="zh-CN" altLang="en-US" sz="2000"/>
          </a:p>
        </p:txBody>
      </p:sp>
      <p:sp>
        <p:nvSpPr>
          <p:cNvPr id="9" name="标题 1"/>
          <p:cNvSpPr>
            <a:spLocks noGrp="1"/>
          </p:cNvSpPr>
          <p:nvPr/>
        </p:nvSpPr>
        <p:spPr>
          <a:xfrm>
            <a:off x="107950" y="-98425"/>
            <a:ext cx="6637020" cy="959485"/>
          </a:xfrm>
          <a:prstGeom prst="rect">
            <a:avLst/>
          </a:prstGeom>
        </p:spPr>
        <p:txBody>
          <a:bodyPr anchor="ctr">
            <a:normAutofit lnSpcReduction="20000"/>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lstStyle>
          <a:p>
            <a:r>
              <a:rPr lang="zh-CN" altLang="en-US" sz="3200"/>
              <a:t>机器学习</a:t>
            </a:r>
            <a:r>
              <a:rPr lang="en-US" altLang="zh-CN" sz="3200"/>
              <a:t>——</a:t>
            </a:r>
            <a:r>
              <a:rPr lang="zh-CN" altLang="en-US" sz="3200"/>
              <a:t>监督学习</a:t>
            </a:r>
            <a:endParaRPr lang="zh-CN" altLang="en-US" sz="3200"/>
          </a:p>
        </p:txBody>
      </p:sp>
      <p:pic>
        <p:nvPicPr>
          <p:cNvPr id="8" name="图片 7"/>
          <p:cNvPicPr/>
          <p:nvPr/>
        </p:nvPicPr>
        <p:blipFill>
          <a:blip r:embed="rId1">
            <a:extLst>
              <a:ext uri="{28A0092B-C50C-407E-A947-70E740481C1C}">
                <a14:useLocalDpi xmlns:a14="http://schemas.microsoft.com/office/drawing/2010/main" val="0"/>
              </a:ext>
            </a:extLst>
          </a:blip>
          <a:stretch>
            <a:fillRect/>
          </a:stretch>
        </p:blipFill>
        <p:spPr>
          <a:xfrm>
            <a:off x="970915" y="4581525"/>
            <a:ext cx="3646805" cy="1931035"/>
          </a:xfrm>
          <a:prstGeom prst="rect">
            <a:avLst/>
          </a:prstGeom>
        </p:spPr>
      </p:pic>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4581525"/>
            <a:ext cx="3505835" cy="19615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2" name="标题 13"/>
          <p:cNvSpPr>
            <a:spLocks noGrp="1"/>
          </p:cNvSpPr>
          <p:nvPr/>
        </p:nvSpPr>
        <p:spPr>
          <a:xfrm>
            <a:off x="142875" y="153988"/>
            <a:ext cx="8316913" cy="431800"/>
          </a:xfrm>
          <a:prstGeom prst="rect">
            <a:avLst/>
          </a:prstGeom>
          <a:noFill/>
          <a:ln w="9525">
            <a:noFill/>
          </a:ln>
        </p:spPr>
        <p:txBody>
          <a:bodyPr vert="horz" wrap="square" lIns="91440" tIns="45720" rIns="91440" bIns="45720" anchor="ctr" anchorCtr="0"/>
          <a:lst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5pPr>
            <a:lvl6pPr marL="457200"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9pPr>
          </a:lstStyle>
          <a:p>
            <a:pPr algn="l"/>
            <a:r>
              <a:rPr lang="zh-CN" altLang="en-US" sz="3200">
                <a:solidFill>
                  <a:schemeClr val="tx2">
                    <a:satMod val="130000"/>
                  </a:schemeClr>
                </a:solidFill>
                <a:effectLst>
                  <a:outerShdw blurRad="50000" dist="30000" dir="5400000" algn="tl" rotWithShape="0">
                    <a:srgbClr val="000000">
                      <a:alpha val="30000"/>
                    </a:srgbClr>
                  </a:outerShdw>
                </a:effectLst>
              </a:rPr>
              <a:t>课程目标</a:t>
            </a:r>
            <a:endParaRPr lang="zh-CN" altLang="en-US" sz="3200">
              <a:solidFill>
                <a:schemeClr val="tx2">
                  <a:satMod val="130000"/>
                </a:schemeClr>
              </a:solidFill>
              <a:effectLst>
                <a:outerShdw blurRad="50000" dist="30000" dir="5400000" algn="tl" rotWithShape="0">
                  <a:srgbClr val="000000">
                    <a:alpha val="30000"/>
                  </a:srgbClr>
                </a:outerShdw>
              </a:effectLst>
            </a:endParaRPr>
          </a:p>
        </p:txBody>
      </p:sp>
      <p:sp>
        <p:nvSpPr>
          <p:cNvPr id="16386" name="文本框 1"/>
          <p:cNvSpPr txBox="1"/>
          <p:nvPr/>
        </p:nvSpPr>
        <p:spPr>
          <a:xfrm>
            <a:off x="798513" y="949325"/>
            <a:ext cx="7189787" cy="2399665"/>
          </a:xfrm>
          <a:prstGeom prst="rect">
            <a:avLst/>
          </a:prstGeom>
          <a:noFill/>
          <a:ln w="9525">
            <a:noFill/>
          </a:ln>
        </p:spPr>
        <p:txBody>
          <a:bodyPr>
            <a:spAutoFit/>
          </a:bodyPr>
          <a:p>
            <a:pPr>
              <a:lnSpc>
                <a:spcPct val="150000"/>
              </a:lnSpc>
            </a:pPr>
            <a:r>
              <a:rPr lang="en-US" altLang="zh-CN" sz="2000" dirty="0">
                <a:latin typeface="+mn-ea"/>
                <a:cs typeface="+mn-ea"/>
              </a:rPr>
              <a:t>1</a:t>
            </a:r>
            <a:r>
              <a:rPr lang="zh-CN" altLang="en-US" sz="2000" dirty="0">
                <a:latin typeface="+mn-ea"/>
                <a:cs typeface="+mn-ea"/>
              </a:rPr>
              <a:t>、了解机器学习原理相关的概念</a:t>
            </a:r>
            <a:endParaRPr lang="zh-CN" altLang="en-US" sz="2000" dirty="0">
              <a:latin typeface="+mn-ea"/>
              <a:cs typeface="+mn-ea"/>
            </a:endParaRPr>
          </a:p>
          <a:p>
            <a:pPr>
              <a:lnSpc>
                <a:spcPct val="150000"/>
              </a:lnSpc>
            </a:pPr>
            <a:r>
              <a:rPr lang="en-US" altLang="zh-CN" sz="2000" dirty="0">
                <a:latin typeface="+mn-ea"/>
                <a:cs typeface="+mn-ea"/>
              </a:rPr>
              <a:t>2</a:t>
            </a:r>
            <a:r>
              <a:rPr lang="zh-CN" altLang="en-US" sz="2000" dirty="0">
                <a:latin typeface="+mn-ea"/>
                <a:cs typeface="+mn-ea"/>
              </a:rPr>
              <a:t>、</a:t>
            </a:r>
            <a:r>
              <a:rPr lang="zh-CN" altLang="en-US" sz="2000" dirty="0">
                <a:latin typeface="+mn-ea"/>
                <a:cs typeface="+mn-ea"/>
                <a:sym typeface="+mn-ea"/>
              </a:rPr>
              <a:t>熟悉机器学习算法的基本数学原理</a:t>
            </a:r>
            <a:endParaRPr lang="zh-CN" altLang="en-US" sz="2000" dirty="0">
              <a:latin typeface="+mn-ea"/>
              <a:cs typeface="+mn-ea"/>
            </a:endParaRPr>
          </a:p>
          <a:p>
            <a:pPr>
              <a:lnSpc>
                <a:spcPct val="150000"/>
              </a:lnSpc>
            </a:pPr>
            <a:r>
              <a:rPr lang="en-US" altLang="zh-CN" sz="2000" dirty="0">
                <a:latin typeface="+mn-ea"/>
                <a:cs typeface="+mn-ea"/>
              </a:rPr>
              <a:t>3</a:t>
            </a:r>
            <a:r>
              <a:rPr lang="zh-CN" altLang="en-US" sz="2000" dirty="0">
                <a:latin typeface="+mn-ea"/>
                <a:cs typeface="+mn-ea"/>
              </a:rPr>
              <a:t>、</a:t>
            </a:r>
            <a:r>
              <a:rPr lang="zh-CN" altLang="en-US" sz="2000" dirty="0">
                <a:latin typeface="+mn-ea"/>
                <a:cs typeface="+mn-ea"/>
                <a:sym typeface="+mn-ea"/>
              </a:rPr>
              <a:t>掌握常用的数据分析机器学习算法</a:t>
            </a:r>
            <a:endParaRPr lang="zh-CN" altLang="en-US" sz="2000" dirty="0">
              <a:latin typeface="+mn-ea"/>
              <a:cs typeface="+mn-ea"/>
            </a:endParaRPr>
          </a:p>
          <a:p>
            <a:pPr>
              <a:lnSpc>
                <a:spcPct val="150000"/>
              </a:lnSpc>
            </a:pPr>
            <a:r>
              <a:rPr lang="en-US" altLang="zh-CN" sz="2000" dirty="0">
                <a:latin typeface="+mn-ea"/>
                <a:cs typeface="+mn-ea"/>
              </a:rPr>
              <a:t>4</a:t>
            </a:r>
            <a:r>
              <a:rPr lang="zh-CN" altLang="en-US" sz="2000" dirty="0">
                <a:latin typeface="+mn-ea"/>
                <a:cs typeface="+mn-ea"/>
              </a:rPr>
              <a:t>、</a:t>
            </a:r>
            <a:r>
              <a:rPr lang="zh-CN" altLang="en-US" sz="2000" dirty="0">
                <a:latin typeface="+mn-ea"/>
                <a:cs typeface="+mn-ea"/>
                <a:sym typeface="+mn-ea"/>
              </a:rPr>
              <a:t>掌握基本的数据处理和可视化工具</a:t>
            </a:r>
            <a:endParaRPr lang="zh-CN" altLang="en-US" sz="2000" dirty="0">
              <a:latin typeface="+mn-ea"/>
              <a:cs typeface="+mn-ea"/>
            </a:endParaRPr>
          </a:p>
          <a:p>
            <a:pPr>
              <a:lnSpc>
                <a:spcPct val="150000"/>
              </a:lnSpc>
            </a:pPr>
            <a:r>
              <a:rPr lang="en-US" altLang="zh-CN" sz="2000" dirty="0">
                <a:latin typeface="+mn-ea"/>
                <a:cs typeface="+mn-ea"/>
              </a:rPr>
              <a:t>5</a:t>
            </a:r>
            <a:r>
              <a:rPr lang="zh-CN" altLang="en-US" sz="2000" dirty="0">
                <a:latin typeface="+mn-ea"/>
                <a:cs typeface="+mn-ea"/>
              </a:rPr>
              <a:t>、尝试利用机器学习算法解决实际问题</a:t>
            </a:r>
            <a:endParaRPr lang="zh-CN" altLang="en-US" sz="2000" dirty="0">
              <a:latin typeface="+mn-ea"/>
              <a:cs typeface="+mn-ea"/>
            </a:endParaRPr>
          </a:p>
        </p:txBody>
      </p:sp>
      <p:grpSp>
        <p:nvGrpSpPr>
          <p:cNvPr id="8" name="组合 7"/>
          <p:cNvGrpSpPr/>
          <p:nvPr>
            <p:custDataLst>
              <p:tags r:id="rId1"/>
            </p:custDataLst>
          </p:nvPr>
        </p:nvGrpSpPr>
        <p:grpSpPr>
          <a:xfrm>
            <a:off x="624205" y="2994663"/>
            <a:ext cx="7861936" cy="3195955"/>
            <a:chOff x="744538" y="2671801"/>
            <a:chExt cx="8388997" cy="3995111"/>
          </a:xfrm>
        </p:grpSpPr>
        <p:sp>
          <p:nvSpPr>
            <p:cNvPr id="9" name="圆角矩形 8"/>
            <p:cNvSpPr/>
            <p:nvPr/>
          </p:nvSpPr>
          <p:spPr bwMode="auto">
            <a:xfrm>
              <a:off x="744538" y="5928694"/>
              <a:ext cx="1471005" cy="738218"/>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lIns="0" tIns="0" rIns="0" bIns="0">
              <a:noAutofit/>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1" i="0" u="none" strike="noStrike" kern="1200" cap="none" spc="0" normalizeH="0" baseline="0" noProof="0" dirty="0">
                <a:ln>
                  <a:noFill/>
                </a:ln>
                <a:solidFill>
                  <a:srgbClr val="000000"/>
                </a:solidFill>
                <a:effectLst/>
                <a:uLnTx/>
                <a:uFillTx/>
                <a:latin typeface="Arial" panose="020B0604020202020204" pitchFamily="34" charset="0"/>
                <a:ea typeface="仿宋_GB2312" panose="0201060903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b="1" i="0" u="none" strike="noStrike" kern="1200" cap="none" spc="0" normalizeH="0" baseline="0" noProof="0" dirty="0">
                  <a:ln>
                    <a:noFill/>
                  </a:ln>
                  <a:solidFill>
                    <a:srgbClr val="000000"/>
                  </a:solidFill>
                  <a:effectLst/>
                  <a:uLnTx/>
                  <a:uFillTx/>
                  <a:latin typeface="+mn-ea"/>
                  <a:cs typeface="+mn-cs"/>
                </a:rPr>
                <a:t>概念</a:t>
              </a:r>
              <a:endParaRPr kumimoji="0" lang="en-US" altLang="zh-CN" b="1" i="0" u="none" strike="noStrike" kern="1200" cap="none" spc="0" normalizeH="0" baseline="0" noProof="0" dirty="0">
                <a:ln>
                  <a:noFill/>
                </a:ln>
                <a:solidFill>
                  <a:srgbClr val="000000"/>
                </a:solidFill>
                <a:effectLst/>
                <a:uLnTx/>
                <a:uFillTx/>
                <a:latin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b="1" i="0" u="none" strike="noStrike" kern="1200" cap="none" spc="0" normalizeH="0" baseline="0" noProof="0" dirty="0">
                <a:ln>
                  <a:noFill/>
                </a:ln>
                <a:solidFill>
                  <a:srgbClr val="000000"/>
                </a:solidFill>
                <a:effectLst/>
                <a:uLnTx/>
                <a:uFillTx/>
                <a:latin typeface="+mn-ea"/>
                <a:cs typeface="+mn-cs"/>
              </a:endParaRPr>
            </a:p>
          </p:txBody>
        </p:sp>
        <p:sp>
          <p:nvSpPr>
            <p:cNvPr id="10" name="圆角矩形 9"/>
            <p:cNvSpPr/>
            <p:nvPr>
              <p:custDataLst>
                <p:tags r:id="rId2"/>
              </p:custDataLst>
            </p:nvPr>
          </p:nvSpPr>
          <p:spPr bwMode="auto">
            <a:xfrm>
              <a:off x="2347671" y="5108716"/>
              <a:ext cx="1512337" cy="749331"/>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lIns="0" tIns="0" rIns="0" bIns="0" anchor="ctr" anchorCtr="0">
              <a:noAutofit/>
            </a:bodyPr>
            <a:p>
              <a:pPr marR="0" lvl="0" algn="ctr" defTabSz="914400" rtl="0" fontAlgn="base">
                <a:lnSpc>
                  <a:spcPct val="100000"/>
                </a:lnSpc>
                <a:spcBef>
                  <a:spcPts val="600"/>
                </a:spcBef>
                <a:buClrTx/>
                <a:buSzTx/>
                <a:buFontTx/>
                <a:buNone/>
                <a:defRPr/>
              </a:pPr>
              <a:r>
                <a:rPr lang="zh-CN" altLang="en-US" sz="1800" b="1" noProof="0" dirty="0">
                  <a:ln>
                    <a:noFill/>
                  </a:ln>
                  <a:solidFill>
                    <a:srgbClr val="000000"/>
                  </a:solidFill>
                  <a:effectLst/>
                  <a:uLnTx/>
                  <a:uFillTx/>
                  <a:latin typeface="+mn-ea"/>
                  <a:sym typeface="+mn-ea"/>
                </a:rPr>
                <a:t>数学原理</a:t>
              </a:r>
              <a:endParaRPr kumimoji="0" lang="zh-CN" altLang="en-US" sz="1800" b="1" i="0" u="none" strike="noStrike" kern="1200" cap="none" spc="0" normalizeH="0" baseline="0" noProof="0" dirty="0">
                <a:ln>
                  <a:noFill/>
                </a:ln>
                <a:solidFill>
                  <a:srgbClr val="000000"/>
                </a:solidFill>
                <a:effectLst/>
                <a:uLnTx/>
                <a:uFillTx/>
                <a:latin typeface="+mn-ea"/>
                <a:cs typeface="+mn-cs"/>
              </a:endParaRPr>
            </a:p>
          </p:txBody>
        </p:sp>
        <p:sp>
          <p:nvSpPr>
            <p:cNvPr id="11" name="直角上箭头 10"/>
            <p:cNvSpPr/>
            <p:nvPr>
              <p:custDataLst>
                <p:tags r:id="rId3"/>
              </p:custDataLst>
            </p:nvPr>
          </p:nvSpPr>
          <p:spPr bwMode="auto">
            <a:xfrm>
              <a:off x="2329229" y="5942034"/>
              <a:ext cx="846079" cy="544502"/>
            </a:xfrm>
            <a:prstGeom prst="bentUpArrow">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lIns="0" tIns="0" rIns="0" bIns="0">
              <a:spAutoFit/>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仿宋_GB2312" panose="02010609030101010101" pitchFamily="49" charset="-122"/>
                <a:cs typeface="+mn-cs"/>
              </a:endParaRPr>
            </a:p>
          </p:txBody>
        </p:sp>
        <p:sp>
          <p:nvSpPr>
            <p:cNvPr id="12" name="直角上箭头 11"/>
            <p:cNvSpPr/>
            <p:nvPr>
              <p:custDataLst>
                <p:tags r:id="rId4"/>
              </p:custDataLst>
            </p:nvPr>
          </p:nvSpPr>
          <p:spPr bwMode="auto">
            <a:xfrm>
              <a:off x="3983767" y="5108623"/>
              <a:ext cx="844492" cy="544502"/>
            </a:xfrm>
            <a:prstGeom prst="bentUpArrow">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lIns="0" tIns="0" rIns="0" bIns="0">
              <a:spAutoFit/>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仿宋_GB2312" panose="02010609030101010101" pitchFamily="49" charset="-122"/>
                <a:cs typeface="+mn-cs"/>
              </a:endParaRPr>
            </a:p>
          </p:txBody>
        </p:sp>
        <p:sp>
          <p:nvSpPr>
            <p:cNvPr id="14" name="直角上箭头 13"/>
            <p:cNvSpPr/>
            <p:nvPr>
              <p:custDataLst>
                <p:tags r:id="rId5"/>
              </p:custDataLst>
            </p:nvPr>
          </p:nvSpPr>
          <p:spPr bwMode="auto">
            <a:xfrm>
              <a:off x="5725556" y="4310122"/>
              <a:ext cx="844492" cy="544502"/>
            </a:xfrm>
            <a:prstGeom prst="bentUpArrow">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lIns="0" tIns="0" rIns="0" bIns="0">
              <a:spAutoFit/>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仿宋_GB2312" panose="02010609030101010101" pitchFamily="49" charset="-122"/>
                <a:cs typeface="+mn-cs"/>
              </a:endParaRPr>
            </a:p>
          </p:txBody>
        </p:sp>
        <p:sp>
          <p:nvSpPr>
            <p:cNvPr id="15" name="圆角矩形 14"/>
            <p:cNvSpPr/>
            <p:nvPr>
              <p:custDataLst>
                <p:tags r:id="rId6"/>
              </p:custDataLst>
            </p:nvPr>
          </p:nvSpPr>
          <p:spPr bwMode="auto">
            <a:xfrm>
              <a:off x="4026688" y="4269687"/>
              <a:ext cx="1608551" cy="794577"/>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lIns="0" tIns="0" rIns="0" bIns="0" anchor="t" anchorCtr="0">
              <a:noAutofit/>
            </a:bodyPr>
            <a:p>
              <a:pPr marL="0" marR="0" lvl="0" algn="ctr" defTabSz="914400" rtl="0" eaLnBrk="1" fontAlgn="base" latinLnBrk="0" hangingPunct="1">
                <a:lnSpc>
                  <a:spcPct val="100000"/>
                </a:lnSpc>
                <a:buClrTx/>
                <a:buSzTx/>
                <a:buFontTx/>
                <a:buNone/>
                <a:defRPr/>
              </a:pPr>
              <a:r>
                <a:rPr kumimoji="0" lang="zh-CN" altLang="en-US" sz="1800" b="1" i="0" u="none" strike="noStrike" kern="1200" cap="none" spc="0" normalizeH="0" baseline="0" noProof="0" dirty="0">
                  <a:ln>
                    <a:noFill/>
                  </a:ln>
                  <a:solidFill>
                    <a:srgbClr val="000000"/>
                  </a:solidFill>
                  <a:effectLst/>
                  <a:uLnTx/>
                  <a:uFillTx/>
                  <a:latin typeface="+mn-ea"/>
                  <a:cs typeface="+mn-cs"/>
                </a:rPr>
                <a:t>机器学习</a:t>
              </a:r>
              <a:endParaRPr kumimoji="0" lang="zh-CN" altLang="en-US" sz="1800" b="1" i="0" u="none" strike="noStrike" kern="1200" cap="none" spc="0" normalizeH="0" baseline="0" noProof="0" dirty="0">
                <a:ln>
                  <a:noFill/>
                </a:ln>
                <a:solidFill>
                  <a:srgbClr val="000000"/>
                </a:solidFill>
                <a:effectLst/>
                <a:uLnTx/>
                <a:uFillTx/>
                <a:latin typeface="+mn-ea"/>
                <a:cs typeface="+mn-cs"/>
              </a:endParaRPr>
            </a:p>
            <a:p>
              <a:pPr marL="0" marR="0" lvl="0" algn="ctr" defTabSz="914400" rtl="0" eaLnBrk="1" fontAlgn="base" latinLnBrk="0" hangingPunct="1">
                <a:lnSpc>
                  <a:spcPct val="100000"/>
                </a:lnSpc>
                <a:buClrTx/>
                <a:buSzTx/>
                <a:buFontTx/>
                <a:buNone/>
                <a:defRPr/>
              </a:pPr>
              <a:r>
                <a:rPr kumimoji="0" lang="zh-CN" altLang="en-US" sz="1800" b="1" i="0" u="none" strike="noStrike" kern="1200" cap="none" spc="0" normalizeH="0" baseline="0" noProof="0" dirty="0">
                  <a:ln>
                    <a:noFill/>
                  </a:ln>
                  <a:solidFill>
                    <a:srgbClr val="000000"/>
                  </a:solidFill>
                  <a:effectLst/>
                  <a:uLnTx/>
                  <a:uFillTx/>
                  <a:latin typeface="+mn-ea"/>
                  <a:cs typeface="+mn-cs"/>
                </a:rPr>
                <a:t>算法</a:t>
              </a:r>
              <a:endParaRPr kumimoji="0" lang="zh-CN" altLang="en-US" sz="1800" b="1" i="0" u="none" strike="noStrike" kern="1200" cap="none" spc="0" normalizeH="0" baseline="0" noProof="0" dirty="0">
                <a:ln>
                  <a:noFill/>
                </a:ln>
                <a:solidFill>
                  <a:srgbClr val="000000"/>
                </a:solidFill>
                <a:effectLst/>
                <a:uLnTx/>
                <a:uFillTx/>
                <a:latin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0" b="1" i="0" u="none" strike="noStrike" kern="1200" cap="none" spc="0" normalizeH="0" baseline="0" noProof="0" dirty="0">
                <a:ln>
                  <a:noFill/>
                </a:ln>
                <a:solidFill>
                  <a:schemeClr val="tx1"/>
                </a:solidFill>
                <a:effectLst/>
                <a:uLnTx/>
                <a:uFillTx/>
                <a:latin typeface="Arial" panose="020B0604020202020204" pitchFamily="34" charset="0"/>
                <a:ea typeface="仿宋_GB2312" panose="02010609030101010101" pitchFamily="49" charset="-122"/>
                <a:cs typeface="+mn-cs"/>
              </a:endParaRPr>
            </a:p>
          </p:txBody>
        </p:sp>
        <p:sp>
          <p:nvSpPr>
            <p:cNvPr id="16" name="圆角矩形 15"/>
            <p:cNvSpPr/>
            <p:nvPr>
              <p:custDataLst>
                <p:tags r:id="rId7"/>
              </p:custDataLst>
            </p:nvPr>
          </p:nvSpPr>
          <p:spPr bwMode="auto">
            <a:xfrm>
              <a:off x="5740943" y="3482253"/>
              <a:ext cx="1550958" cy="738218"/>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lIns="0" tIns="0" rIns="0" bIns="0">
              <a:noAutofit/>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1" i="0" u="none" strike="noStrike" kern="1200" cap="none" spc="0" normalizeH="0" baseline="0" noProof="0" dirty="0">
                <a:ln>
                  <a:noFill/>
                </a:ln>
                <a:solidFill>
                  <a:schemeClr val="tx1"/>
                </a:solidFill>
                <a:effectLst/>
                <a:uLnTx/>
                <a:uFillTx/>
                <a:latin typeface="Arial" panose="020B0604020202020204" pitchFamily="34" charset="0"/>
                <a:ea typeface="仿宋_GB2312" panose="02010609030101010101" pitchFamily="49" charset="-122"/>
                <a:cs typeface="+mn-cs"/>
              </a:endParaRPr>
            </a:p>
            <a:p>
              <a:pPr marL="0" marR="0" lvl="0" algn="ctr" defTabSz="914400" rtl="0" eaLnBrk="1" fontAlgn="base" latinLnBrk="0" hangingPunct="1">
                <a:lnSpc>
                  <a:spcPct val="100000"/>
                </a:lnSpc>
                <a:buClrTx/>
                <a:buSzTx/>
                <a:buFontTx/>
                <a:buNone/>
                <a:defRPr/>
              </a:pPr>
              <a:r>
                <a:rPr kumimoji="0" lang="zh-CN" altLang="en-US" sz="1800" b="1" i="0" u="none" strike="noStrike" kern="1200" cap="none" spc="0" normalizeH="0" baseline="0" noProof="0" dirty="0">
                  <a:ln>
                    <a:noFill/>
                  </a:ln>
                  <a:solidFill>
                    <a:srgbClr val="000000"/>
                  </a:solidFill>
                  <a:effectLst/>
                  <a:uLnTx/>
                  <a:uFillTx/>
                  <a:latin typeface="+mn-ea"/>
                  <a:cs typeface="+mn-cs"/>
                </a:rPr>
                <a:t>可视化工具</a:t>
              </a:r>
              <a:endParaRPr kumimoji="0" lang="zh-CN" altLang="en-US" sz="1800" b="1" i="0" u="none" strike="noStrike" kern="1200" cap="none" spc="0" normalizeH="0" baseline="0" noProof="0" dirty="0">
                <a:ln>
                  <a:noFill/>
                </a:ln>
                <a:solidFill>
                  <a:srgbClr val="000000"/>
                </a:solidFill>
                <a:effectLst/>
                <a:uLnTx/>
                <a:uFillTx/>
                <a:latin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0" b="1" i="0" u="none" strike="noStrike" kern="1200" cap="none" spc="0" normalizeH="0" baseline="0" noProof="0" dirty="0">
                <a:ln>
                  <a:noFill/>
                </a:ln>
                <a:solidFill>
                  <a:schemeClr val="tx1"/>
                </a:solidFill>
                <a:effectLst/>
                <a:uLnTx/>
                <a:uFillTx/>
                <a:latin typeface="Arial" panose="020B0604020202020204" pitchFamily="34" charset="0"/>
                <a:ea typeface="仿宋_GB2312" panose="02010609030101010101" pitchFamily="49" charset="-122"/>
                <a:cs typeface="+mn-cs"/>
              </a:endParaRPr>
            </a:p>
          </p:txBody>
        </p:sp>
        <p:sp>
          <p:nvSpPr>
            <p:cNvPr id="18" name="直角上箭头 17"/>
            <p:cNvSpPr/>
            <p:nvPr>
              <p:custDataLst>
                <p:tags r:id="rId8"/>
              </p:custDataLst>
            </p:nvPr>
          </p:nvSpPr>
          <p:spPr bwMode="auto">
            <a:xfrm>
              <a:off x="7416092" y="3482208"/>
              <a:ext cx="844492" cy="544502"/>
            </a:xfrm>
            <a:prstGeom prst="bentUpArrow">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lIns="0" tIns="0" rIns="0" bIns="0">
              <a:spAutoFit/>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仿宋_GB2312" panose="02010609030101010101" pitchFamily="49" charset="-122"/>
                <a:cs typeface="+mn-cs"/>
              </a:endParaRPr>
            </a:p>
          </p:txBody>
        </p:sp>
        <p:sp>
          <p:nvSpPr>
            <p:cNvPr id="19" name="圆角矩形 18"/>
            <p:cNvSpPr/>
            <p:nvPr>
              <p:custDataLst>
                <p:tags r:id="rId9"/>
              </p:custDataLst>
            </p:nvPr>
          </p:nvSpPr>
          <p:spPr bwMode="auto">
            <a:xfrm>
              <a:off x="7507367" y="2671801"/>
              <a:ext cx="1626168" cy="738218"/>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lIns="0" tIns="0" rIns="0" bIns="0" anchor="b" anchorCtr="0">
              <a:noAutofit/>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1" i="0" u="none" strike="noStrike" kern="1200" cap="none" spc="0" normalizeH="0" baseline="0" noProof="0" dirty="0">
                <a:ln>
                  <a:noFill/>
                </a:ln>
                <a:solidFill>
                  <a:schemeClr val="tx1"/>
                </a:solidFill>
                <a:effectLst/>
                <a:uLnTx/>
                <a:uFillTx/>
                <a:latin typeface="Arial" panose="020B0604020202020204" pitchFamily="34" charset="0"/>
                <a:ea typeface="仿宋_GB2312" panose="02010609030101010101" pitchFamily="49" charset="-122"/>
                <a:cs typeface="+mn-cs"/>
              </a:endParaRPr>
            </a:p>
            <a:p>
              <a:pPr marL="0" marR="0" lvl="0" algn="ctr" defTabSz="914400" rtl="0" eaLnBrk="1" fontAlgn="base" latinLnBrk="0" hangingPunct="1">
                <a:lnSpc>
                  <a:spcPct val="100000"/>
                </a:lnSpc>
                <a:buClrTx/>
                <a:buSzTx/>
                <a:buFontTx/>
                <a:buNone/>
                <a:defRPr/>
              </a:pPr>
              <a:r>
                <a:rPr kumimoji="0" lang="zh-CN" altLang="en-US" sz="1800" b="1" i="0" u="none" strike="noStrike" kern="1200" cap="none" spc="0" normalizeH="0" baseline="0" noProof="0" dirty="0">
                  <a:ln>
                    <a:noFill/>
                  </a:ln>
                  <a:solidFill>
                    <a:srgbClr val="000000"/>
                  </a:solidFill>
                  <a:effectLst/>
                  <a:uLnTx/>
                  <a:uFillTx/>
                  <a:latin typeface="+mn-ea"/>
                  <a:cs typeface="+mn-cs"/>
                </a:rPr>
                <a:t>实际问题</a:t>
              </a:r>
              <a:endParaRPr kumimoji="0" lang="zh-CN" altLang="en-US" sz="1800" b="1" i="0" u="none" strike="noStrike" kern="1200" cap="none" spc="0" normalizeH="0" baseline="0" noProof="0" dirty="0">
                <a:ln>
                  <a:noFill/>
                </a:ln>
                <a:solidFill>
                  <a:srgbClr val="000000"/>
                </a:solidFill>
                <a:effectLst/>
                <a:uLnTx/>
                <a:uFillTx/>
                <a:latin typeface="+mn-ea"/>
                <a:cs typeface="+mn-cs"/>
              </a:endParaRPr>
            </a:p>
            <a:p>
              <a:pPr marL="0" marR="0" lvl="0" algn="ctr" defTabSz="914400" rtl="0" eaLnBrk="1" fontAlgn="base" latinLnBrk="0" hangingPunct="1">
                <a:lnSpc>
                  <a:spcPct val="100000"/>
                </a:lnSpc>
                <a:buClrTx/>
                <a:buSzTx/>
                <a:buFontTx/>
                <a:buNone/>
                <a:defRPr/>
              </a:pPr>
              <a:r>
                <a:rPr kumimoji="0" lang="zh-CN" altLang="en-US" sz="1800" b="1" i="0" u="none" strike="noStrike" kern="1200" cap="none" spc="0" normalizeH="0" baseline="0" noProof="0" dirty="0">
                  <a:ln>
                    <a:noFill/>
                  </a:ln>
                  <a:solidFill>
                    <a:srgbClr val="000000"/>
                  </a:solidFill>
                  <a:effectLst/>
                  <a:uLnTx/>
                  <a:uFillTx/>
                  <a:latin typeface="+mn-ea"/>
                  <a:cs typeface="+mn-cs"/>
                </a:rPr>
                <a:t>应用</a:t>
              </a:r>
              <a:endParaRPr kumimoji="0" lang="zh-CN" altLang="en-US" sz="1800" b="1" i="0" u="none" strike="noStrike" kern="1200" cap="none" spc="0" normalizeH="0" baseline="0" noProof="0" dirty="0">
                <a:ln>
                  <a:noFill/>
                </a:ln>
                <a:solidFill>
                  <a:srgbClr val="000000"/>
                </a:solidFill>
                <a:effectLst/>
                <a:uLnTx/>
                <a:uFillTx/>
                <a:latin typeface="+mn-ea"/>
                <a:cs typeface="+mn-cs"/>
              </a:endParaRPr>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995" y="909320"/>
            <a:ext cx="7969885" cy="5436235"/>
          </a:xfrm>
        </p:spPr>
        <p:txBody>
          <a:bodyPr>
            <a:normAutofit lnSpcReduction="20000"/>
          </a:bodyPr>
          <a:lstStyle/>
          <a:p>
            <a:pPr>
              <a:lnSpc>
                <a:spcPct val="150000"/>
              </a:lnSpc>
              <a:buClr>
                <a:srgbClr val="031D89"/>
              </a:buClr>
              <a:buSzPct val="85000"/>
              <a:buFont typeface="Wingdings" panose="05000000000000000000" charset="0"/>
              <a:buChar char="l"/>
            </a:pPr>
            <a:r>
              <a:rPr lang="zh-CN" altLang="en-US" sz="2000"/>
              <a:t>有标注样本集合的获取往往需要耗费大量的人力、财力。有时也希望从无标注数据中挖掘新的信息，比如电商平台根据用户特征对用户进行归类，以实现商品的精准化推荐。</a:t>
            </a:r>
            <a:endParaRPr lang="zh-CN" altLang="en-US" sz="2000"/>
          </a:p>
          <a:p>
            <a:pPr>
              <a:lnSpc>
                <a:spcPct val="150000"/>
              </a:lnSpc>
              <a:buClr>
                <a:srgbClr val="031D89"/>
              </a:buClr>
              <a:buSzPct val="85000"/>
              <a:buFont typeface="Wingdings" panose="05000000000000000000" charset="0"/>
              <a:buChar char="l"/>
            </a:pPr>
            <a:r>
              <a:rPr lang="zh-CN" altLang="en-US" sz="2000"/>
              <a:t>基本思想：</a:t>
            </a:r>
            <a:r>
              <a:rPr lang="zh-CN" altLang="en-US" sz="2000">
                <a:sym typeface="+mn-ea"/>
              </a:rPr>
              <a:t>数据并不被</a:t>
            </a:r>
            <a:r>
              <a:rPr lang="zh-CN" altLang="en-US" sz="2000" b="1">
                <a:solidFill>
                  <a:srgbClr val="031D89"/>
                </a:solidFill>
                <a:sym typeface="+mn-ea"/>
              </a:rPr>
              <a:t>特别标识</a:t>
            </a:r>
            <a:r>
              <a:rPr lang="zh-CN" altLang="en-US" sz="2000">
                <a:sym typeface="+mn-ea"/>
              </a:rPr>
              <a:t>，计算机自行学习分析数据内部的联系、规律、特征等，进而得出一定的结果（如内部结构、主要成分等）。</a:t>
            </a:r>
            <a:endParaRPr lang="zh-CN" altLang="en-US" sz="2000" dirty="0">
              <a:solidFill>
                <a:schemeClr val="tx1"/>
              </a:solidFill>
            </a:endParaRPr>
          </a:p>
          <a:p>
            <a:pPr marL="0" lvl="1">
              <a:lnSpc>
                <a:spcPct val="150000"/>
              </a:lnSpc>
              <a:buClr>
                <a:srgbClr val="031D89"/>
              </a:buClr>
              <a:buSzPct val="85000"/>
              <a:buFont typeface="Wingdings" panose="05000000000000000000" charset="0"/>
              <a:buChar char="l"/>
            </a:pPr>
            <a:r>
              <a:rPr lang="zh-CN" altLang="zh-CN" sz="2000" kern="100" dirty="0">
                <a:solidFill>
                  <a:srgbClr val="333333"/>
                </a:solidFill>
                <a:cs typeface="Arial" panose="020B0604020202020204" pitchFamily="34" charset="0"/>
                <a:sym typeface="+mn-ea"/>
              </a:rPr>
              <a:t>训练样本的类标识是未知的，要学习的类集合或数量也可能未知</a:t>
            </a:r>
            <a:endParaRPr lang="zh-CN" altLang="en-US" sz="2800"/>
          </a:p>
          <a:p>
            <a:pPr>
              <a:lnSpc>
                <a:spcPct val="150000"/>
              </a:lnSpc>
              <a:buClr>
                <a:srgbClr val="031D89"/>
              </a:buClr>
              <a:buSzPct val="85000"/>
              <a:buFont typeface="Wingdings" panose="05000000000000000000" charset="0"/>
              <a:buChar char="l"/>
            </a:pPr>
            <a:r>
              <a:rPr lang="zh-CN" altLang="en-US" sz="2000"/>
              <a:t>典型例子：聚类算法、降维算法是最典型的无监督学习算法。</a:t>
            </a:r>
            <a:endParaRPr lang="zh-CN" altLang="en-US" sz="2000"/>
          </a:p>
        </p:txBody>
      </p:sp>
      <p:sp>
        <p:nvSpPr>
          <p:cNvPr id="9" name="标题 1"/>
          <p:cNvSpPr>
            <a:spLocks noGrp="1"/>
          </p:cNvSpPr>
          <p:nvPr/>
        </p:nvSpPr>
        <p:spPr>
          <a:xfrm>
            <a:off x="107950" y="-98425"/>
            <a:ext cx="6637020" cy="959485"/>
          </a:xfrm>
          <a:prstGeom prst="rect">
            <a:avLst/>
          </a:prstGeom>
        </p:spPr>
        <p:txBody>
          <a:bodyPr anchor="ctr">
            <a:normAutofit lnSpcReduction="20000"/>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lstStyle>
          <a:p>
            <a:r>
              <a:rPr lang="zh-CN" altLang="en-US" sz="3200"/>
              <a:t>机器学习</a:t>
            </a:r>
            <a:r>
              <a:rPr lang="en-US" altLang="zh-CN" sz="3200"/>
              <a:t>——</a:t>
            </a:r>
            <a:r>
              <a:rPr lang="zh-CN" altLang="en-US" sz="3200"/>
              <a:t>无监督学习</a:t>
            </a:r>
            <a:endParaRPr lang="zh-CN" altLang="en-US" sz="3200"/>
          </a:p>
        </p:txBody>
      </p:sp>
      <p:pic>
        <p:nvPicPr>
          <p:cNvPr id="6" name="图片 5"/>
          <p:cNvPicPr>
            <a:picLocks noChangeAspect="1"/>
          </p:cNvPicPr>
          <p:nvPr/>
        </p:nvPicPr>
        <p:blipFill>
          <a:blip r:embed="rId1"/>
          <a:stretch>
            <a:fillRect/>
          </a:stretch>
        </p:blipFill>
        <p:spPr>
          <a:xfrm>
            <a:off x="1609725" y="4437380"/>
            <a:ext cx="5923915" cy="23139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995" y="909320"/>
            <a:ext cx="7969885" cy="5436235"/>
          </a:xfrm>
        </p:spPr>
        <p:txBody>
          <a:bodyPr>
            <a:normAutofit lnSpcReduction="20000"/>
          </a:bodyPr>
          <a:lstStyle/>
          <a:p>
            <a:pPr>
              <a:lnSpc>
                <a:spcPct val="150000"/>
              </a:lnSpc>
              <a:buClr>
                <a:srgbClr val="031D89"/>
              </a:buClr>
              <a:buSzPct val="85000"/>
              <a:buFont typeface="Wingdings" panose="05000000000000000000" charset="0"/>
              <a:buChar char="l"/>
            </a:pPr>
            <a:r>
              <a:rPr lang="zh-CN" altLang="en-US" sz="2000">
                <a:sym typeface="+mn-ea"/>
              </a:rPr>
              <a:t>半监督学习介于监督学习和非监督学习之间，输入数据部分被标识，部分没有被标识，</a:t>
            </a:r>
            <a:r>
              <a:rPr lang="zh-CN" altLang="en-US" sz="2000">
                <a:solidFill>
                  <a:srgbClr val="FF0000"/>
                </a:solidFill>
                <a:sym typeface="+mn-ea"/>
              </a:rPr>
              <a:t>没标识数据的数量常常远远大于有标识数据数量。</a:t>
            </a:r>
            <a:endParaRPr lang="zh-CN" altLang="en-US" sz="2000">
              <a:gradFill>
                <a:gsLst>
                  <a:gs pos="0">
                    <a:srgbClr val="FE4444"/>
                  </a:gs>
                  <a:gs pos="100000">
                    <a:srgbClr val="832B2B"/>
                  </a:gs>
                </a:gsLst>
                <a:lin scaled="0"/>
              </a:gradFill>
            </a:endParaRPr>
          </a:p>
          <a:p>
            <a:pPr fontAlgn="auto">
              <a:lnSpc>
                <a:spcPct val="150000"/>
              </a:lnSpc>
              <a:buClr>
                <a:srgbClr val="031D89"/>
              </a:buClr>
              <a:buSzPct val="85000"/>
              <a:buFont typeface="Wingdings" panose="05000000000000000000" charset="0"/>
              <a:buChar char="l"/>
            </a:pPr>
            <a:r>
              <a:rPr lang="zh-CN" altLang="en-US" sz="2000"/>
              <a:t>基本思想：同时从有标签数据和无标签数据中进行经验学习。</a:t>
            </a:r>
            <a:r>
              <a:rPr lang="zh-CN" altLang="en-US" sz="2000">
                <a:sym typeface="+mn-ea"/>
              </a:rPr>
              <a:t>这种学习模型可以用来进行预测，但是模型首先需要学习数据的内在结构以便合理的组织数据来进行预测。</a:t>
            </a:r>
            <a:endParaRPr lang="zh-CN" altLang="en-US" sz="2000"/>
          </a:p>
          <a:p>
            <a:pPr>
              <a:lnSpc>
                <a:spcPct val="150000"/>
              </a:lnSpc>
              <a:buClr>
                <a:srgbClr val="031D89"/>
              </a:buClr>
              <a:buSzPct val="85000"/>
              <a:buFont typeface="Wingdings" panose="05000000000000000000" charset="0"/>
              <a:buChar char="l"/>
            </a:pPr>
            <a:r>
              <a:rPr lang="zh-CN" altLang="en-US" sz="2000"/>
              <a:t>典型例子：主要分为半监督分类，半监督回归，半监督聚类和半监督降维算法。</a:t>
            </a:r>
            <a:endParaRPr lang="zh-CN" altLang="en-US" sz="2000"/>
          </a:p>
        </p:txBody>
      </p:sp>
      <p:sp>
        <p:nvSpPr>
          <p:cNvPr id="9" name="标题 1"/>
          <p:cNvSpPr>
            <a:spLocks noGrp="1"/>
          </p:cNvSpPr>
          <p:nvPr/>
        </p:nvSpPr>
        <p:spPr>
          <a:xfrm>
            <a:off x="107950" y="-98425"/>
            <a:ext cx="6637020" cy="959485"/>
          </a:xfrm>
          <a:prstGeom prst="rect">
            <a:avLst/>
          </a:prstGeom>
        </p:spPr>
        <p:txBody>
          <a:bodyPr anchor="ctr">
            <a:normAutofit lnSpcReduction="20000"/>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lstStyle>
          <a:p>
            <a:r>
              <a:rPr lang="zh-CN" altLang="en-US" sz="3200"/>
              <a:t>机器学习</a:t>
            </a:r>
            <a:r>
              <a:rPr lang="en-US" altLang="zh-CN" sz="3200"/>
              <a:t>——</a:t>
            </a:r>
            <a:r>
              <a:rPr lang="zh-CN" altLang="en-US" sz="3200"/>
              <a:t>半监督学习</a:t>
            </a:r>
            <a:endParaRPr lang="zh-CN" altLang="en-US" sz="3200"/>
          </a:p>
        </p:txBody>
      </p:sp>
      <p:pic>
        <p:nvPicPr>
          <p:cNvPr id="5" name="图片 4"/>
          <p:cNvPicPr/>
          <p:nvPr/>
        </p:nvPicPr>
        <p:blipFill>
          <a:blip r:embed="rId1"/>
          <a:stretch>
            <a:fillRect/>
          </a:stretch>
        </p:blipFill>
        <p:spPr>
          <a:xfrm>
            <a:off x="4860290" y="4220845"/>
            <a:ext cx="3881755" cy="2018030"/>
          </a:xfrm>
          <a:prstGeom prst="rect">
            <a:avLst/>
          </a:prstGeom>
        </p:spPr>
      </p:pic>
      <p:grpSp>
        <p:nvGrpSpPr>
          <p:cNvPr id="2" name="组合 1"/>
          <p:cNvGrpSpPr/>
          <p:nvPr/>
        </p:nvGrpSpPr>
        <p:grpSpPr>
          <a:xfrm>
            <a:off x="683895" y="4047490"/>
            <a:ext cx="3752850" cy="2757170"/>
            <a:chOff x="1077" y="6374"/>
            <a:chExt cx="5910" cy="4342"/>
          </a:xfrm>
        </p:grpSpPr>
        <p:sp>
          <p:nvSpPr>
            <p:cNvPr id="10" name="矩形 9"/>
            <p:cNvSpPr/>
            <p:nvPr/>
          </p:nvSpPr>
          <p:spPr>
            <a:xfrm>
              <a:off x="2092" y="6374"/>
              <a:ext cx="3916" cy="1976"/>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流程图: 磁盘 6"/>
            <p:cNvSpPr/>
            <p:nvPr/>
          </p:nvSpPr>
          <p:spPr>
            <a:xfrm>
              <a:off x="2320" y="6989"/>
              <a:ext cx="1521" cy="1000"/>
            </a:xfrm>
            <a:prstGeom prst="flowChartMagneticDisk">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有标记</a:t>
              </a:r>
              <a:endParaRPr lang="zh-CN" altLang="en-US"/>
            </a:p>
            <a:p>
              <a:pPr algn="ctr"/>
              <a:r>
                <a:rPr lang="zh-CN" altLang="en-US"/>
                <a:t>数据</a:t>
              </a:r>
              <a:endParaRPr lang="zh-CN" altLang="en-US"/>
            </a:p>
          </p:txBody>
        </p:sp>
        <p:sp>
          <p:nvSpPr>
            <p:cNvPr id="8" name="流程图: 磁盘 7"/>
            <p:cNvSpPr/>
            <p:nvPr/>
          </p:nvSpPr>
          <p:spPr>
            <a:xfrm>
              <a:off x="4135" y="6542"/>
              <a:ext cx="1562" cy="1560"/>
            </a:xfrm>
            <a:prstGeom prst="flowChartMagneticDisk">
              <a:avLst/>
            </a:prstGeom>
            <a:solidFill>
              <a:schemeClr val="accent6">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未标记</a:t>
              </a:r>
              <a:endParaRPr lang="zh-CN" altLang="en-US"/>
            </a:p>
            <a:p>
              <a:pPr algn="ctr"/>
              <a:r>
                <a:rPr lang="zh-CN" altLang="en-US"/>
                <a:t>数据</a:t>
              </a:r>
              <a:endParaRPr lang="zh-CN" altLang="en-US"/>
            </a:p>
          </p:txBody>
        </p:sp>
        <p:sp>
          <p:nvSpPr>
            <p:cNvPr id="11" name="下箭头 10"/>
            <p:cNvSpPr/>
            <p:nvPr/>
          </p:nvSpPr>
          <p:spPr>
            <a:xfrm rot="600000">
              <a:off x="2414" y="8476"/>
              <a:ext cx="966" cy="999"/>
            </a:xfrm>
            <a:prstGeom prst="downArrow">
              <a:avLst/>
            </a:prstGeom>
            <a:solidFill>
              <a:schemeClr val="tx1">
                <a:lumMod val="50000"/>
                <a:lumOff val="5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训练</a:t>
              </a:r>
              <a:endParaRPr lang="zh-CN" altLang="en-US"/>
            </a:p>
          </p:txBody>
        </p:sp>
        <p:sp>
          <p:nvSpPr>
            <p:cNvPr id="12" name="爆炸形 1 11"/>
            <p:cNvSpPr/>
            <p:nvPr/>
          </p:nvSpPr>
          <p:spPr>
            <a:xfrm>
              <a:off x="1077" y="9596"/>
              <a:ext cx="2467" cy="1121"/>
            </a:xfrm>
            <a:prstGeom prst="irregularSeal1">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模型</a:t>
              </a:r>
              <a:endParaRPr lang="zh-CN" altLang="en-US"/>
            </a:p>
          </p:txBody>
        </p:sp>
        <p:sp>
          <p:nvSpPr>
            <p:cNvPr id="14" name="右箭头 13"/>
            <p:cNvSpPr/>
            <p:nvPr/>
          </p:nvSpPr>
          <p:spPr>
            <a:xfrm rot="20640000">
              <a:off x="3764" y="9732"/>
              <a:ext cx="1255" cy="738"/>
            </a:xfrm>
            <a:prstGeom prst="rightArrow">
              <a:avLst/>
            </a:prstGeom>
            <a:solidFill>
              <a:schemeClr val="tx1">
                <a:lumMod val="50000"/>
                <a:lumOff val="5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预测</a:t>
              </a:r>
              <a:endParaRPr lang="zh-CN" altLang="en-US"/>
            </a:p>
          </p:txBody>
        </p:sp>
        <p:sp>
          <p:nvSpPr>
            <p:cNvPr id="16" name="流程图: 文档 15"/>
            <p:cNvSpPr/>
            <p:nvPr/>
          </p:nvSpPr>
          <p:spPr>
            <a:xfrm>
              <a:off x="5139" y="8915"/>
              <a:ext cx="1848" cy="1348"/>
            </a:xfrm>
            <a:prstGeom prst="flowChartDocumen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待测数据</a:t>
              </a: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2" presetClass="entr" presetSubtype="4"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995" y="909320"/>
            <a:ext cx="7969885" cy="5436235"/>
          </a:xfrm>
        </p:spPr>
        <p:txBody>
          <a:bodyPr>
            <a:normAutofit/>
          </a:bodyPr>
          <a:lstStyle/>
          <a:p>
            <a:pPr>
              <a:lnSpc>
                <a:spcPct val="150000"/>
              </a:lnSpc>
              <a:buClr>
                <a:srgbClr val="031D89"/>
              </a:buClr>
              <a:buSzPct val="85000"/>
              <a:buFont typeface="Wingdings" panose="05000000000000000000" charset="0"/>
              <a:buChar char="l"/>
            </a:pPr>
            <a:r>
              <a:rPr lang="zh-CN" altLang="zh-CN" sz="2000" kern="100" dirty="0">
                <a:cs typeface="Times New Roman" panose="02020603050405020304" charset="0"/>
                <a:sym typeface="+mn-ea"/>
              </a:rPr>
              <a:t>根据反馈信息来调整机器行为以实现自动决策的一种机器学习方式。</a:t>
            </a:r>
            <a:endParaRPr lang="zh-CN" altLang="en-US" sz="2000" dirty="0">
              <a:solidFill>
                <a:schemeClr val="tx1"/>
              </a:solidFill>
            </a:endParaRPr>
          </a:p>
          <a:p>
            <a:pPr>
              <a:lnSpc>
                <a:spcPct val="150000"/>
              </a:lnSpc>
              <a:buClr>
                <a:srgbClr val="031D89"/>
              </a:buClr>
              <a:buSzPct val="85000"/>
              <a:buFont typeface="Wingdings" panose="05000000000000000000" charset="0"/>
              <a:buChar char="l"/>
            </a:pPr>
            <a:r>
              <a:rPr lang="zh-CN" altLang="zh-CN" sz="2000" kern="100" dirty="0">
                <a:cs typeface="Times New Roman" panose="02020603050405020304" charset="0"/>
                <a:sym typeface="+mn-ea"/>
              </a:rPr>
              <a:t>强化学习主要由</a:t>
            </a:r>
            <a:r>
              <a:rPr lang="zh-CN" altLang="zh-CN" sz="2000" kern="100" dirty="0">
                <a:solidFill>
                  <a:srgbClr val="0000FF"/>
                </a:solidFill>
                <a:cs typeface="Times New Roman" panose="02020603050405020304" charset="0"/>
                <a:sym typeface="+mn-ea"/>
              </a:rPr>
              <a:t>智能体</a:t>
            </a:r>
            <a:r>
              <a:rPr lang="zh-CN" altLang="zh-CN" sz="2000" kern="100" dirty="0">
                <a:cs typeface="Times New Roman" panose="02020603050405020304" charset="0"/>
                <a:sym typeface="+mn-ea"/>
              </a:rPr>
              <a:t>和</a:t>
            </a:r>
            <a:r>
              <a:rPr lang="zh-CN" altLang="zh-CN" sz="2000" kern="100" dirty="0">
                <a:solidFill>
                  <a:srgbClr val="0000FF"/>
                </a:solidFill>
                <a:cs typeface="Times New Roman" panose="02020603050405020304" charset="0"/>
                <a:sym typeface="+mn-ea"/>
              </a:rPr>
              <a:t>环境</a:t>
            </a:r>
            <a:r>
              <a:rPr lang="zh-CN" altLang="zh-CN" sz="2000" kern="100" dirty="0">
                <a:cs typeface="Times New Roman" panose="02020603050405020304" charset="0"/>
                <a:sym typeface="+mn-ea"/>
              </a:rPr>
              <a:t>两个部分组成。智能体是行为的实施者，由基于环境信息的评价函数对智能体的行为做出评价，若智能体的行为正确，则由相应的回报函数给予智能体正向反馈信息以示奖励，反之则给予智能体负向反馈信息以示惩罚。</a:t>
            </a:r>
            <a:endParaRPr lang="zh-CN" altLang="zh-CN" sz="2000" kern="100" dirty="0">
              <a:cs typeface="Times New Roman" panose="02020603050405020304" charset="0"/>
              <a:sym typeface="+mn-ea"/>
            </a:endParaRPr>
          </a:p>
          <a:p>
            <a:pPr>
              <a:lnSpc>
                <a:spcPct val="150000"/>
              </a:lnSpc>
              <a:buClr>
                <a:srgbClr val="031D89"/>
              </a:buClr>
              <a:buSzPct val="85000"/>
              <a:buFont typeface="Wingdings" panose="05000000000000000000" charset="0"/>
              <a:buChar char="l"/>
            </a:pPr>
            <a:r>
              <a:rPr lang="zh-CN" altLang="en-US" sz="2000"/>
              <a:t>典型算法：</a:t>
            </a:r>
            <a:r>
              <a:rPr lang="en-US" altLang="zh-CN" sz="2000"/>
              <a:t>Q-Learning</a:t>
            </a:r>
            <a:r>
              <a:rPr lang="zh-CN" altLang="en-US" sz="2000"/>
              <a:t>算法、</a:t>
            </a:r>
            <a:r>
              <a:rPr lang="en-US" altLang="zh-CN" sz="2000"/>
              <a:t>                                                         Monte-Carlo </a:t>
            </a:r>
            <a:r>
              <a:rPr lang="en-US" altLang="zh-CN" sz="2000">
                <a:sym typeface="+mn-ea"/>
              </a:rPr>
              <a:t>Learning</a:t>
            </a:r>
            <a:r>
              <a:rPr lang="zh-CN" altLang="en-US" sz="2000">
                <a:sym typeface="+mn-ea"/>
              </a:rPr>
              <a:t>算法</a:t>
            </a:r>
            <a:endParaRPr lang="zh-CN" altLang="en-US" sz="2000">
              <a:sym typeface="+mn-ea"/>
            </a:endParaRPr>
          </a:p>
        </p:txBody>
      </p:sp>
      <p:sp>
        <p:nvSpPr>
          <p:cNvPr id="9" name="标题 1"/>
          <p:cNvSpPr>
            <a:spLocks noGrp="1"/>
          </p:cNvSpPr>
          <p:nvPr/>
        </p:nvSpPr>
        <p:spPr>
          <a:xfrm>
            <a:off x="107950" y="-98425"/>
            <a:ext cx="6637020" cy="959485"/>
          </a:xfrm>
          <a:prstGeom prst="rect">
            <a:avLst/>
          </a:prstGeom>
        </p:spPr>
        <p:txBody>
          <a:bodyPr anchor="ctr">
            <a:normAutofit lnSpcReduction="20000"/>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lstStyle>
          <a:p>
            <a:r>
              <a:rPr lang="zh-CN" altLang="en-US" sz="3200"/>
              <a:t>机器学习</a:t>
            </a:r>
            <a:r>
              <a:rPr lang="en-US" altLang="zh-CN" sz="3200"/>
              <a:t>——</a:t>
            </a:r>
            <a:r>
              <a:rPr lang="zh-CN" altLang="en-US" sz="3200"/>
              <a:t>强化学习</a:t>
            </a:r>
            <a:endParaRPr lang="zh-CN" altLang="en-US" sz="3200"/>
          </a:p>
        </p:txBody>
      </p:sp>
      <p:pic>
        <p:nvPicPr>
          <p:cNvPr id="2" name="图片 1"/>
          <p:cNvPicPr/>
          <p:nvPr/>
        </p:nvPicPr>
        <p:blipFill>
          <a:blip r:embed="rId1"/>
          <a:stretch>
            <a:fillRect/>
          </a:stretch>
        </p:blipFill>
        <p:spPr>
          <a:xfrm>
            <a:off x="5220335" y="3500755"/>
            <a:ext cx="2967355" cy="30175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blinds(horizontal)">
                                      <p:cBhvr>
                                        <p:cTn id="2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995" y="909320"/>
            <a:ext cx="7969885" cy="5436235"/>
          </a:xfrm>
        </p:spPr>
        <p:txBody>
          <a:bodyPr>
            <a:normAutofit/>
          </a:bodyPr>
          <a:lstStyle/>
          <a:p>
            <a:pPr>
              <a:lnSpc>
                <a:spcPct val="150000"/>
              </a:lnSpc>
              <a:buClr>
                <a:srgbClr val="031D89"/>
              </a:buClr>
              <a:buSzPct val="85000"/>
              <a:buFont typeface="Wingdings" panose="05000000000000000000" charset="0"/>
              <a:buChar char="l"/>
            </a:pPr>
            <a:r>
              <a:rPr lang="zh-CN" altLang="en-US" sz="2000" kern="100" dirty="0">
                <a:cs typeface="Times New Roman" panose="02020603050405020304" charset="0"/>
                <a:sym typeface="+mn-ea"/>
              </a:rPr>
              <a:t>监督学习需要的是标签数据，通过训练获得模型来推断那些不在训练集中的样本的标签应该是什么，监督学习的主要目的是总结概括。强化学习需要的是带有回报的交互数据，</a:t>
            </a:r>
            <a:r>
              <a:rPr lang="en-US" altLang="zh-CN" sz="2000" kern="100" dirty="0">
                <a:cs typeface="Times New Roman" panose="02020603050405020304" charset="0"/>
                <a:sym typeface="+mn-ea"/>
              </a:rPr>
              <a:t>agent</a:t>
            </a:r>
            <a:r>
              <a:rPr lang="zh-CN" altLang="en-US" sz="2000" kern="100" dirty="0">
                <a:cs typeface="Times New Roman" panose="02020603050405020304" charset="0"/>
                <a:sym typeface="+mn-ea"/>
              </a:rPr>
              <a:t>需要通过从自己的经验中学习如何使自己的利益最大化。</a:t>
            </a:r>
            <a:endParaRPr lang="zh-CN" altLang="en-US" sz="2000" dirty="0">
              <a:solidFill>
                <a:schemeClr val="tx1"/>
              </a:solidFill>
            </a:endParaRPr>
          </a:p>
          <a:p>
            <a:pPr>
              <a:lnSpc>
                <a:spcPct val="150000"/>
              </a:lnSpc>
              <a:buClr>
                <a:srgbClr val="031D89"/>
              </a:buClr>
              <a:buSzPct val="85000"/>
              <a:buFont typeface="Wingdings" panose="05000000000000000000" charset="0"/>
              <a:buChar char="l"/>
            </a:pPr>
            <a:r>
              <a:rPr lang="zh-CN" altLang="en-US" sz="2000" kern="100" dirty="0">
                <a:cs typeface="Times New Roman" panose="02020603050405020304" charset="0"/>
                <a:sym typeface="+mn-ea"/>
              </a:rPr>
              <a:t>非监督学习一般是寻找未标注数据中同一类的结构信息，而强化学习专注于为</a:t>
            </a:r>
            <a:r>
              <a:rPr lang="en-US" altLang="zh-CN" sz="2000" kern="100" dirty="0">
                <a:cs typeface="Times New Roman" panose="02020603050405020304" charset="0"/>
                <a:sym typeface="+mn-ea"/>
              </a:rPr>
              <a:t>agent</a:t>
            </a:r>
            <a:r>
              <a:rPr lang="zh-CN" altLang="en-US" sz="2000" kern="100" dirty="0">
                <a:cs typeface="Times New Roman" panose="02020603050405020304" charset="0"/>
                <a:sym typeface="+mn-ea"/>
              </a:rPr>
              <a:t>实现</a:t>
            </a:r>
            <a:r>
              <a:rPr lang="en-US" altLang="zh-CN" sz="2000" kern="100" dirty="0">
                <a:cs typeface="Times New Roman" panose="02020603050405020304" charset="0"/>
                <a:sym typeface="+mn-ea"/>
              </a:rPr>
              <a:t>reward</a:t>
            </a:r>
            <a:r>
              <a:rPr lang="zh-CN" altLang="en-US" sz="2000" kern="100" dirty="0">
                <a:cs typeface="Times New Roman" panose="02020603050405020304" charset="0"/>
                <a:sym typeface="+mn-ea"/>
              </a:rPr>
              <a:t>最大化</a:t>
            </a:r>
            <a:r>
              <a:rPr lang="zh-CN" altLang="zh-CN" sz="2000" kern="100" dirty="0">
                <a:cs typeface="Times New Roman" panose="02020603050405020304" charset="0"/>
                <a:sym typeface="+mn-ea"/>
              </a:rPr>
              <a:t>。</a:t>
            </a:r>
            <a:endParaRPr lang="zh-CN" altLang="en-US" sz="2000">
              <a:sym typeface="+mn-ea"/>
            </a:endParaRPr>
          </a:p>
        </p:txBody>
      </p:sp>
      <p:sp>
        <p:nvSpPr>
          <p:cNvPr id="9" name="标题 1"/>
          <p:cNvSpPr>
            <a:spLocks noGrp="1"/>
          </p:cNvSpPr>
          <p:nvPr/>
        </p:nvSpPr>
        <p:spPr>
          <a:xfrm>
            <a:off x="107950" y="-98425"/>
            <a:ext cx="8653780" cy="959485"/>
          </a:xfrm>
          <a:prstGeom prst="rect">
            <a:avLst/>
          </a:prstGeom>
        </p:spPr>
        <p:txBody>
          <a:bodyPr anchor="ctr">
            <a:normAutofit lnSpcReduction="20000"/>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lstStyle>
          <a:p>
            <a:r>
              <a:rPr lang="zh-CN" altLang="en-US" sz="3200"/>
              <a:t>强化学习</a:t>
            </a:r>
            <a:r>
              <a:rPr lang="en-US" altLang="zh-CN" sz="3200"/>
              <a:t>vs</a:t>
            </a:r>
            <a:r>
              <a:rPr lang="zh-CN" altLang="en-US" sz="3200"/>
              <a:t>监督学习、无监督学习</a:t>
            </a:r>
            <a:endParaRPr lang="zh-CN" altLang="en-US" sz="3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1460" y="908685"/>
            <a:ext cx="8227060" cy="2503170"/>
          </a:xfrm>
        </p:spPr>
        <p:txBody>
          <a:bodyPr/>
          <a:lstStyle/>
          <a:p>
            <a:pPr>
              <a:lnSpc>
                <a:spcPct val="150000"/>
              </a:lnSpc>
              <a:buClr>
                <a:srgbClr val="031D89"/>
              </a:buClr>
              <a:buSzPct val="100000"/>
              <a:buFont typeface="Wingdings" panose="05000000000000000000" charset="0"/>
              <a:buChar char="l"/>
            </a:pPr>
            <a:r>
              <a:rPr lang="zh-CN" altLang="en-US" sz="2000"/>
              <a:t>根据机器学习模型是否可用于生成新数据，可以将机器学习模型分为生成模型和判别模型。</a:t>
            </a:r>
            <a:endParaRPr lang="zh-CN" altLang="en-US" sz="2000"/>
          </a:p>
        </p:txBody>
      </p:sp>
      <p:sp>
        <p:nvSpPr>
          <p:cNvPr id="9" name="标题 1"/>
          <p:cNvSpPr>
            <a:spLocks noGrp="1"/>
          </p:cNvSpPr>
          <p:nvPr/>
        </p:nvSpPr>
        <p:spPr>
          <a:xfrm>
            <a:off x="107950" y="-98425"/>
            <a:ext cx="6637020" cy="959485"/>
          </a:xfrm>
          <a:prstGeom prst="rect">
            <a:avLst/>
          </a:prstGeom>
        </p:spPr>
        <p:txBody>
          <a:bodyPr anchor="ctr">
            <a:normAutofit lnSpcReduction="20000"/>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lstStyle>
          <a:p>
            <a:r>
              <a:rPr lang="zh-CN" altLang="en-US" sz="3200"/>
              <a:t>机器学习算法</a:t>
            </a:r>
            <a:endParaRPr lang="zh-CN" altLang="en-US" sz="3200"/>
          </a:p>
        </p:txBody>
      </p:sp>
      <p:sp>
        <p:nvSpPr>
          <p:cNvPr id="14" name="矩形: 圆角 13"/>
          <p:cNvSpPr/>
          <p:nvPr>
            <p:custDataLst>
              <p:tags r:id="rId1"/>
            </p:custDataLst>
          </p:nvPr>
        </p:nvSpPr>
        <p:spPr>
          <a:xfrm>
            <a:off x="2903220" y="2121535"/>
            <a:ext cx="2939415" cy="659130"/>
          </a:xfrm>
          <a:prstGeom prst="roundRect">
            <a:avLst/>
          </a:prstGeom>
          <a:solidFill>
            <a:srgbClr val="174CC0"/>
          </a:solidFill>
          <a:ln w="9525" cap="rnd">
            <a:solidFill>
              <a:schemeClr val="bg1"/>
            </a:solidFill>
            <a:prstDash val="solid"/>
            <a:round/>
          </a:ln>
          <a:effectLst>
            <a:outerShdw blurRad="63500" sx="102000" sy="102000" algn="ctr" rotWithShape="0">
              <a:prstClr val="black">
                <a:alpha val="40000"/>
              </a:prstClr>
            </a:outerShdw>
          </a:effectLst>
        </p:spPr>
        <p:txBody>
          <a:bodyPr anchor="ctr">
            <a:scene3d>
              <a:camera prst="orthographicFront"/>
              <a:lightRig rig="threePt" dir="t"/>
            </a:scene3d>
            <a:sp3d contourW="12700"/>
          </a:bodyPr>
          <a:lstStyle/>
          <a:p>
            <a:pPr marL="71755" algn="ctr">
              <a:spcBef>
                <a:spcPts val="600"/>
              </a:spcBef>
            </a:pPr>
            <a:r>
              <a:rPr lang="zh-CN" altLang="en-US" sz="2000" b="1" kern="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模型预测输出的连续性</a:t>
            </a:r>
            <a:endParaRPr lang="zh-CN" altLang="en-US" sz="2000" b="1" kern="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nvGrpSpPr>
          <p:cNvPr id="15" name="组合 14"/>
          <p:cNvGrpSpPr/>
          <p:nvPr/>
        </p:nvGrpSpPr>
        <p:grpSpPr>
          <a:xfrm rot="0">
            <a:off x="203200" y="3444875"/>
            <a:ext cx="2014220" cy="2014220"/>
            <a:chOff x="1133978" y="3701464"/>
            <a:chExt cx="2014062" cy="2014062"/>
          </a:xfrm>
        </p:grpSpPr>
        <p:sp>
          <p:nvSpPr>
            <p:cNvPr id="41" name="矩形: 圆角 40"/>
            <p:cNvSpPr/>
            <p:nvPr/>
          </p:nvSpPr>
          <p:spPr>
            <a:xfrm>
              <a:off x="1133978" y="3701464"/>
              <a:ext cx="2014062" cy="2014062"/>
            </a:xfrm>
            <a:prstGeom prst="roundRect">
              <a:avLst/>
            </a:prstGeom>
            <a:blipFill>
              <a:blip r:embed="rId2"/>
              <a:stretch>
                <a:fillRect/>
              </a:stretch>
            </a:blipFill>
            <a:ln w="9525" cap="rnd">
              <a:solidFill>
                <a:schemeClr val="bg1"/>
              </a:solidFill>
              <a:prstDash val="solid"/>
              <a:round/>
            </a:ln>
            <a:effectLst>
              <a:outerShdw blurRad="63500" sx="102000" sy="102000" algn="ctr" rotWithShape="0">
                <a:prstClr val="black">
                  <a:alpha val="40000"/>
                </a:prstClr>
              </a:outerShdw>
            </a:effectLst>
          </p:spPr>
          <p:txBody>
            <a:bodyPr anchor="ctr">
              <a:scene3d>
                <a:camera prst="orthographicFront"/>
                <a:lightRig rig="threePt" dir="t"/>
              </a:scene3d>
              <a:sp3d contourW="12700"/>
            </a:bodyPr>
            <a:lstStyle/>
            <a:p>
              <a:pPr marL="71755" algn="ctr">
                <a:spcBef>
                  <a:spcPts val="600"/>
                </a:spcBef>
              </a:pPr>
              <a:endParaRPr lang="zh-CN" altLang="en-US" sz="2000" b="1" kern="0">
                <a:solidFill>
                  <a:srgbClr val="FFFF00"/>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nvGrpSpPr>
            <p:cNvPr id="42" name="组合 41"/>
            <p:cNvGrpSpPr/>
            <p:nvPr/>
          </p:nvGrpSpPr>
          <p:grpSpPr>
            <a:xfrm>
              <a:off x="1138437" y="3705923"/>
              <a:ext cx="2005144" cy="2005144"/>
              <a:chOff x="1045827" y="3403568"/>
              <a:chExt cx="2399252" cy="2399252"/>
            </a:xfrm>
          </p:grpSpPr>
          <p:sp>
            <p:nvSpPr>
              <p:cNvPr id="43" name="矩形: 圆角 42"/>
              <p:cNvSpPr/>
              <p:nvPr/>
            </p:nvSpPr>
            <p:spPr>
              <a:xfrm>
                <a:off x="1045827" y="3403568"/>
                <a:ext cx="2399252" cy="2399252"/>
              </a:xfrm>
              <a:prstGeom prst="roundRect">
                <a:avLst/>
              </a:prstGeom>
              <a:gradFill>
                <a:gsLst>
                  <a:gs pos="0">
                    <a:srgbClr val="2676FF">
                      <a:lumMod val="40000"/>
                      <a:lumOff val="60000"/>
                      <a:alpha val="40000"/>
                    </a:srgbClr>
                  </a:gs>
                  <a:gs pos="50000">
                    <a:srgbClr val="2676FF">
                      <a:alpha val="40000"/>
                    </a:srgbClr>
                  </a:gs>
                  <a:gs pos="100000">
                    <a:srgbClr val="2676FF">
                      <a:lumMod val="75000"/>
                      <a:alpha val="70000"/>
                    </a:srgbClr>
                  </a:gs>
                </a:gsLst>
                <a:lin ang="5400000" scaled="0"/>
              </a:gradFill>
              <a:ln w="9525" cap="rnd">
                <a:solidFill>
                  <a:schemeClr val="bg1"/>
                </a:solidFill>
                <a:prstDash val="solid"/>
                <a:round/>
              </a:ln>
              <a:effectLst>
                <a:outerShdw blurRad="63500" sx="102000" sy="102000" algn="ctr" rotWithShape="0">
                  <a:prstClr val="black">
                    <a:alpha val="40000"/>
                  </a:prstClr>
                </a:outerShdw>
              </a:effectLst>
            </p:spPr>
            <p:txBody>
              <a:bodyPr anchor="ctr">
                <a:scene3d>
                  <a:camera prst="orthographicFront"/>
                  <a:lightRig rig="threePt" dir="t"/>
                </a:scene3d>
                <a:sp3d contourW="12700"/>
              </a:bodyPr>
              <a:lstStyle/>
              <a:p>
                <a:pPr marL="71755" algn="ctr">
                  <a:spcBef>
                    <a:spcPts val="600"/>
                  </a:spcBef>
                </a:pPr>
                <a:endParaRPr lang="zh-CN" altLang="en-US" b="1" kern="0">
                  <a:solidFill>
                    <a:srgbClr val="FFFF00"/>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44" name="矩形 43"/>
              <p:cNvSpPr/>
              <p:nvPr/>
            </p:nvSpPr>
            <p:spPr>
              <a:xfrm>
                <a:off x="1214306" y="4036196"/>
                <a:ext cx="2062294" cy="992992"/>
              </a:xfrm>
              <a:prstGeom prst="rect">
                <a:avLst/>
              </a:prstGeom>
            </p:spPr>
            <p:txBody>
              <a:bodyPr wrap="square">
                <a:spAutoFit/>
              </a:bodyPr>
              <a:lstStyle/>
              <a:p>
                <a:pPr algn="ctr" defTabSz="967740" fontAlgn="base">
                  <a:spcBef>
                    <a:spcPct val="0"/>
                  </a:spcBef>
                  <a:spcAft>
                    <a:spcPct val="0"/>
                  </a:spcAft>
                </a:pPr>
                <a:r>
                  <a:rPr lang="zh-CN" altLang="en-US" sz="2400" b="1" spc="100" dirty="0">
                    <a:solidFill>
                      <a:srgbClr val="FFC000"/>
                    </a:solidFill>
                    <a:effectLst>
                      <a:glow rad="101600">
                        <a:schemeClr val="tx1"/>
                      </a:glow>
                      <a:outerShdw blurRad="50800" dist="38100" dir="2700000" algn="tl" rotWithShape="0">
                        <a:prstClr val="black">
                          <a:alpha val="40000"/>
                        </a:prstClr>
                      </a:outerShdw>
                    </a:effectLst>
                    <a:latin typeface="微软雅黑" panose="020B0503020204020204" charset="-122"/>
                    <a:ea typeface="微软雅黑" panose="020B0503020204020204" charset="-122"/>
                  </a:rPr>
                  <a:t>机器学习算法</a:t>
                </a:r>
                <a:endParaRPr lang="zh-CN" altLang="en-US" sz="2400" b="1" spc="100" dirty="0">
                  <a:solidFill>
                    <a:srgbClr val="FFC000"/>
                  </a:solidFill>
                  <a:effectLst>
                    <a:glow rad="101600">
                      <a:schemeClr val="tx1"/>
                    </a:glow>
                    <a:outerShdw blurRad="50800" dist="38100" dir="2700000" algn="tl" rotWithShape="0">
                      <a:prstClr val="black">
                        <a:alpha val="40000"/>
                      </a:prstClr>
                    </a:outerShdw>
                  </a:effectLst>
                  <a:latin typeface="微软雅黑" panose="020B0503020204020204" charset="-122"/>
                  <a:ea typeface="微软雅黑" panose="020B0503020204020204" charset="-122"/>
                </a:endParaRPr>
              </a:p>
            </p:txBody>
          </p:sp>
          <p:sp>
            <p:nvSpPr>
              <p:cNvPr id="45" name="矩形: 圆角 44"/>
              <p:cNvSpPr/>
              <p:nvPr/>
            </p:nvSpPr>
            <p:spPr>
              <a:xfrm>
                <a:off x="1138437" y="3495675"/>
                <a:ext cx="2214363" cy="2215038"/>
              </a:xfrm>
              <a:prstGeom prst="roundRect">
                <a:avLst/>
              </a:prstGeom>
              <a:noFill/>
              <a:ln w="9525" cap="rnd">
                <a:solidFill>
                  <a:schemeClr val="bg1"/>
                </a:solidFill>
                <a:prstDash val="lgDash"/>
                <a:round/>
              </a:ln>
              <a:effectLst/>
            </p:spPr>
            <p:txBody>
              <a:bodyPr anchor="ctr">
                <a:scene3d>
                  <a:camera prst="orthographicFront"/>
                  <a:lightRig rig="threePt" dir="t"/>
                </a:scene3d>
                <a:sp3d contourW="12700"/>
              </a:bodyPr>
              <a:lstStyle/>
              <a:p>
                <a:pPr marL="71755" algn="ctr">
                  <a:spcBef>
                    <a:spcPts val="600"/>
                  </a:spcBef>
                </a:pPr>
                <a:endParaRPr lang="zh-CN" altLang="en-US" b="1" kern="0">
                  <a:solidFill>
                    <a:srgbClr val="FFFF00"/>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grpSp>
      <p:sp>
        <p:nvSpPr>
          <p:cNvPr id="16" name="矩形: 圆角 15"/>
          <p:cNvSpPr/>
          <p:nvPr>
            <p:custDataLst>
              <p:tags r:id="rId3"/>
            </p:custDataLst>
          </p:nvPr>
        </p:nvSpPr>
        <p:spPr>
          <a:xfrm>
            <a:off x="2886710" y="5935345"/>
            <a:ext cx="2973070" cy="659130"/>
          </a:xfrm>
          <a:prstGeom prst="roundRect">
            <a:avLst/>
          </a:prstGeom>
          <a:solidFill>
            <a:srgbClr val="FF0000"/>
          </a:solidFill>
          <a:ln w="9525" cap="rnd">
            <a:solidFill>
              <a:schemeClr val="bg1"/>
            </a:solidFill>
            <a:prstDash val="solid"/>
            <a:round/>
          </a:ln>
          <a:effectLst>
            <a:outerShdw blurRad="63500" sx="102000" sy="102000" algn="ctr" rotWithShape="0">
              <a:prstClr val="black">
                <a:alpha val="40000"/>
              </a:prstClr>
            </a:outerShdw>
          </a:effectLst>
        </p:spPr>
        <p:txBody>
          <a:bodyPr anchor="ctr">
            <a:scene3d>
              <a:camera prst="orthographicFront"/>
              <a:lightRig rig="threePt" dir="t"/>
            </a:scene3d>
            <a:sp3d contourW="12700"/>
          </a:bodyPr>
          <a:lstStyle/>
          <a:p>
            <a:pPr marL="71755" algn="ctr">
              <a:spcBef>
                <a:spcPts val="600"/>
              </a:spcBef>
            </a:pPr>
            <a:r>
              <a:rPr lang="zh-CN" altLang="en-US" sz="2000" b="1" kern="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是否用于生成新数据</a:t>
            </a:r>
            <a:endParaRPr lang="zh-CN" altLang="en-US" sz="2000" b="1" kern="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17" name="矩形: 圆角 16"/>
          <p:cNvSpPr/>
          <p:nvPr/>
        </p:nvSpPr>
        <p:spPr>
          <a:xfrm rot="10800000">
            <a:off x="6758940" y="1710055"/>
            <a:ext cx="1726565" cy="544830"/>
          </a:xfrm>
          <a:prstGeom prst="roundRect">
            <a:avLst/>
          </a:prstGeom>
          <a:gradFill rotWithShape="1">
            <a:gsLst>
              <a:gs pos="100000">
                <a:srgbClr val="EAEAEA"/>
              </a:gs>
              <a:gs pos="46000">
                <a:srgbClr val="FFFFFF"/>
              </a:gs>
            </a:gsLst>
            <a:lin ang="5400000" scaled="0"/>
          </a:gradFill>
          <a:ln w="9525">
            <a:solidFill>
              <a:srgbClr val="EAEAEA"/>
            </a:solidFill>
            <a:miter lim="800000"/>
          </a:ln>
          <a:effectLst>
            <a:outerShdw blurRad="63500" sx="102000" sy="102000" algn="ctr" rotWithShape="0">
              <a:prstClr val="black">
                <a:alpha val="40000"/>
              </a:prstClr>
            </a:outerShdw>
          </a:effectLst>
        </p:spPr>
        <p:txBody>
          <a:bodyPr rot="10800000" spcFirstLastPara="0" vertOverflow="overflow" horzOverflow="overflow" vert="horz" wrap="none" lIns="91440" tIns="45720" rIns="91440" bIns="45720" numCol="1" spcCol="0" rtlCol="0" fromWordArt="0" anchor="ctr" anchorCtr="0" forceAA="0" compatLnSpc="1">
            <a:noAutofit/>
          </a:bodyPr>
          <a:lstStyle/>
          <a:p>
            <a:pPr marL="71755" algn="ctr" defTabSz="1031875"/>
            <a:r>
              <a:rPr lang="zh-CN" altLang="en-US" b="1" dirty="0">
                <a:solidFill>
                  <a:schemeClr val="tx1">
                    <a:lumMod val="95000"/>
                    <a:lumOff val="5000"/>
                  </a:schemeClr>
                </a:solidFill>
                <a:latin typeface="微软雅黑" panose="020B0503020204020204" charset="-122"/>
                <a:ea typeface="微软雅黑" panose="020B0503020204020204" charset="-122"/>
              </a:rPr>
              <a:t>分类问题</a:t>
            </a:r>
            <a:endParaRPr lang="zh-CN" altLang="en-US" b="1" dirty="0">
              <a:solidFill>
                <a:schemeClr val="tx1">
                  <a:lumMod val="95000"/>
                  <a:lumOff val="5000"/>
                </a:schemeClr>
              </a:solidFill>
              <a:latin typeface="微软雅黑" panose="020B0503020204020204" charset="-122"/>
              <a:ea typeface="微软雅黑" panose="020B0503020204020204" charset="-122"/>
            </a:endParaRPr>
          </a:p>
        </p:txBody>
      </p:sp>
      <p:sp>
        <p:nvSpPr>
          <p:cNvPr id="18" name="矩形: 圆角 17"/>
          <p:cNvSpPr/>
          <p:nvPr>
            <p:custDataLst>
              <p:tags r:id="rId4"/>
            </p:custDataLst>
          </p:nvPr>
        </p:nvSpPr>
        <p:spPr>
          <a:xfrm flipV="1">
            <a:off x="6758940" y="2465705"/>
            <a:ext cx="1725930" cy="544830"/>
          </a:xfrm>
          <a:prstGeom prst="roundRect">
            <a:avLst/>
          </a:prstGeom>
          <a:gradFill rotWithShape="1">
            <a:gsLst>
              <a:gs pos="100000">
                <a:srgbClr val="EAEAEA"/>
              </a:gs>
              <a:gs pos="46000">
                <a:srgbClr val="FFFFFF"/>
              </a:gs>
            </a:gsLst>
            <a:lin ang="5400000" scaled="0"/>
          </a:gradFill>
          <a:ln w="9525">
            <a:solidFill>
              <a:srgbClr val="EAEAEA"/>
            </a:solidFill>
            <a:miter lim="800000"/>
          </a:ln>
          <a:effectLst>
            <a:outerShdw blurRad="63500" sx="102000" sy="102000" algn="ctr" rotWithShape="0">
              <a:prstClr val="black">
                <a:alpha val="40000"/>
              </a:prstClr>
            </a:outerShdw>
          </a:effectLst>
        </p:spPr>
        <p:txBody>
          <a:bodyPr rot="10800000" spcFirstLastPara="0" vertOverflow="overflow" horzOverflow="overflow" vert="horz" wrap="none" lIns="91440" tIns="45720" rIns="91440" bIns="45720" numCol="1" spcCol="0" rtlCol="0" fromWordArt="0" anchor="ctr" anchorCtr="0" forceAA="0" compatLnSpc="1">
            <a:noAutofit/>
          </a:bodyPr>
          <a:lstStyle/>
          <a:p>
            <a:pPr marL="71755" algn="ctr" defTabSz="1031875"/>
            <a:r>
              <a:rPr lang="zh-CN" altLang="en-US" b="1" dirty="0">
                <a:solidFill>
                  <a:schemeClr val="tx1">
                    <a:lumMod val="95000"/>
                    <a:lumOff val="5000"/>
                  </a:schemeClr>
                </a:solidFill>
                <a:latin typeface="微软雅黑" panose="020B0503020204020204" charset="-122"/>
                <a:ea typeface="微软雅黑" panose="020B0503020204020204" charset="-122"/>
              </a:rPr>
              <a:t>回归问题</a:t>
            </a:r>
            <a:endParaRPr lang="zh-CN" altLang="en-US" b="1" dirty="0">
              <a:solidFill>
                <a:schemeClr val="tx1">
                  <a:lumMod val="95000"/>
                  <a:lumOff val="5000"/>
                </a:schemeClr>
              </a:solidFill>
              <a:latin typeface="微软雅黑" panose="020B0503020204020204" charset="-122"/>
              <a:ea typeface="微软雅黑" panose="020B0503020204020204" charset="-122"/>
            </a:endParaRPr>
          </a:p>
        </p:txBody>
      </p:sp>
      <p:sp>
        <p:nvSpPr>
          <p:cNvPr id="19" name="矩形: 圆角 18"/>
          <p:cNvSpPr/>
          <p:nvPr>
            <p:custDataLst>
              <p:tags r:id="rId5"/>
            </p:custDataLst>
          </p:nvPr>
        </p:nvSpPr>
        <p:spPr>
          <a:xfrm flipV="1">
            <a:off x="6796405" y="5516245"/>
            <a:ext cx="1692000" cy="544830"/>
          </a:xfrm>
          <a:prstGeom prst="roundRect">
            <a:avLst/>
          </a:prstGeom>
          <a:gradFill rotWithShape="1">
            <a:gsLst>
              <a:gs pos="100000">
                <a:srgbClr val="EAEAEA"/>
              </a:gs>
              <a:gs pos="46000">
                <a:srgbClr val="FFFFFF"/>
              </a:gs>
            </a:gsLst>
            <a:lin ang="5400000" scaled="0"/>
          </a:gradFill>
          <a:ln w="9525">
            <a:solidFill>
              <a:srgbClr val="EAEAEA"/>
            </a:solidFill>
            <a:miter lim="800000"/>
          </a:ln>
          <a:effectLst>
            <a:outerShdw blurRad="63500" sx="102000" sy="102000" algn="ctr" rotWithShape="0">
              <a:prstClr val="black">
                <a:alpha val="40000"/>
              </a:prstClr>
            </a:outerShdw>
          </a:effectLst>
        </p:spPr>
        <p:txBody>
          <a:bodyPr rot="10800000" spcFirstLastPara="0" vertOverflow="overflow" horzOverflow="overflow" vert="horz" wrap="none" lIns="91440" tIns="45720" rIns="91440" bIns="45720" numCol="1" spcCol="0" rtlCol="0" fromWordArt="0" anchor="ctr" anchorCtr="0" forceAA="0" compatLnSpc="1">
            <a:noAutofit/>
          </a:bodyPr>
          <a:lstStyle/>
          <a:p>
            <a:pPr marL="71755" algn="ctr" defTabSz="1031875"/>
            <a:r>
              <a:rPr lang="zh-CN" altLang="en-US" b="1" dirty="0">
                <a:solidFill>
                  <a:schemeClr val="tx1">
                    <a:lumMod val="95000"/>
                    <a:lumOff val="5000"/>
                  </a:schemeClr>
                </a:solidFill>
                <a:latin typeface="微软雅黑" panose="020B0503020204020204" charset="-122"/>
                <a:ea typeface="微软雅黑" panose="020B0503020204020204" charset="-122"/>
              </a:rPr>
              <a:t>生成模型</a:t>
            </a:r>
            <a:endParaRPr lang="zh-CN" altLang="en-US" b="1" dirty="0">
              <a:solidFill>
                <a:schemeClr val="tx1">
                  <a:lumMod val="95000"/>
                  <a:lumOff val="5000"/>
                </a:schemeClr>
              </a:solidFill>
              <a:latin typeface="微软雅黑" panose="020B0503020204020204" charset="-122"/>
              <a:ea typeface="微软雅黑" panose="020B0503020204020204" charset="-122"/>
            </a:endParaRPr>
          </a:p>
        </p:txBody>
      </p:sp>
      <p:sp>
        <p:nvSpPr>
          <p:cNvPr id="20" name="矩形: 圆角 19"/>
          <p:cNvSpPr/>
          <p:nvPr>
            <p:custDataLst>
              <p:tags r:id="rId6"/>
            </p:custDataLst>
          </p:nvPr>
        </p:nvSpPr>
        <p:spPr>
          <a:xfrm flipV="1">
            <a:off x="6758940" y="6207760"/>
            <a:ext cx="1764000" cy="544830"/>
          </a:xfrm>
          <a:prstGeom prst="roundRect">
            <a:avLst/>
          </a:prstGeom>
          <a:gradFill rotWithShape="1">
            <a:gsLst>
              <a:gs pos="100000">
                <a:srgbClr val="EAEAEA"/>
              </a:gs>
              <a:gs pos="46000">
                <a:srgbClr val="FFFFFF"/>
              </a:gs>
            </a:gsLst>
            <a:lin ang="5400000" scaled="0"/>
          </a:gradFill>
          <a:ln w="9525">
            <a:solidFill>
              <a:srgbClr val="EAEAEA"/>
            </a:solidFill>
            <a:miter lim="800000"/>
          </a:ln>
          <a:effectLst>
            <a:outerShdw blurRad="63500" sx="102000" sy="102000" algn="ctr" rotWithShape="0">
              <a:prstClr val="black">
                <a:alpha val="40000"/>
              </a:prstClr>
            </a:outerShdw>
          </a:effectLst>
        </p:spPr>
        <p:txBody>
          <a:bodyPr rot="10800000" spcFirstLastPara="0" vertOverflow="overflow" horzOverflow="overflow" vert="horz" wrap="none" lIns="108000" tIns="72000" rIns="108000" bIns="36000" numCol="1" spcCol="0" rtlCol="0" fromWordArt="0" anchor="ctr" anchorCtr="0" forceAA="0" compatLnSpc="1">
            <a:noAutofit/>
          </a:bodyPr>
          <a:lstStyle/>
          <a:p>
            <a:pPr marL="71755" algn="ctr" defTabSz="1031875" fontAlgn="base"/>
            <a:r>
              <a:rPr lang="zh-CN" altLang="en-US" b="1" dirty="0">
                <a:solidFill>
                  <a:schemeClr val="tx1">
                    <a:lumMod val="95000"/>
                    <a:lumOff val="5000"/>
                  </a:schemeClr>
                </a:solidFill>
                <a:latin typeface="微软雅黑" panose="020B0503020204020204" charset="-122"/>
                <a:ea typeface="微软雅黑" panose="020B0503020204020204" charset="-122"/>
              </a:rPr>
              <a:t>判别模型</a:t>
            </a:r>
            <a:endParaRPr lang="zh-CN" altLang="en-US" b="1" dirty="0">
              <a:solidFill>
                <a:schemeClr val="tx1">
                  <a:lumMod val="95000"/>
                  <a:lumOff val="5000"/>
                </a:schemeClr>
              </a:solidFill>
              <a:latin typeface="微软雅黑" panose="020B0503020204020204" charset="-122"/>
              <a:ea typeface="微软雅黑" panose="020B0503020204020204" charset="-122"/>
            </a:endParaRPr>
          </a:p>
        </p:txBody>
      </p:sp>
      <p:cxnSp>
        <p:nvCxnSpPr>
          <p:cNvPr id="23" name="连接符: 肘形 22"/>
          <p:cNvCxnSpPr/>
          <p:nvPr>
            <p:custDataLst>
              <p:tags r:id="rId7"/>
            </p:custDataLst>
          </p:nvPr>
        </p:nvCxnSpPr>
        <p:spPr>
          <a:xfrm rot="10800000" flipH="1" flipV="1">
            <a:off x="6758940" y="2054225"/>
            <a:ext cx="3175" cy="755650"/>
          </a:xfrm>
          <a:prstGeom prst="bentConnector3">
            <a:avLst>
              <a:gd name="adj1" fmla="val -7500000"/>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rot="0">
            <a:off x="2212975" y="2379345"/>
            <a:ext cx="690245" cy="3813810"/>
            <a:chOff x="2635581" y="1698384"/>
            <a:chExt cx="690439" cy="3823997"/>
          </a:xfrm>
        </p:grpSpPr>
        <p:cxnSp>
          <p:nvCxnSpPr>
            <p:cNvPr id="39" name="连接符: 肘形 38"/>
            <p:cNvCxnSpPr>
              <a:stCxn id="14" idx="1"/>
              <a:endCxn id="16" idx="1"/>
            </p:cNvCxnSpPr>
            <p:nvPr/>
          </p:nvCxnSpPr>
          <p:spPr>
            <a:xfrm rot="10800000" flipV="1">
              <a:off x="3309505" y="1698384"/>
              <a:ext cx="16515" cy="3823997"/>
            </a:xfrm>
            <a:prstGeom prst="bentConnector3">
              <a:avLst>
                <a:gd name="adj1" fmla="val 1542308"/>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2635581" y="3495750"/>
              <a:ext cx="684192"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2" name="矩形: 圆角 13"/>
          <p:cNvSpPr/>
          <p:nvPr>
            <p:custDataLst>
              <p:tags r:id="rId8"/>
            </p:custDataLst>
          </p:nvPr>
        </p:nvSpPr>
        <p:spPr>
          <a:xfrm>
            <a:off x="2919095" y="3861435"/>
            <a:ext cx="2939415" cy="659130"/>
          </a:xfrm>
          <a:prstGeom prst="roundRect">
            <a:avLst/>
          </a:prstGeom>
          <a:solidFill>
            <a:srgbClr val="174CC0"/>
          </a:solidFill>
          <a:ln w="9525" cap="rnd">
            <a:solidFill>
              <a:schemeClr val="bg1"/>
            </a:solidFill>
            <a:prstDash val="solid"/>
            <a:round/>
          </a:ln>
          <a:effectLst>
            <a:outerShdw blurRad="63500" sx="102000" sy="102000" algn="ctr" rotWithShape="0">
              <a:prstClr val="black">
                <a:alpha val="40000"/>
              </a:prstClr>
            </a:outerShdw>
          </a:effectLst>
        </p:spPr>
        <p:txBody>
          <a:bodyPr anchor="ctr">
            <a:noAutofit/>
            <a:scene3d>
              <a:camera prst="orthographicFront"/>
              <a:lightRig rig="threePt" dir="t"/>
            </a:scene3d>
            <a:sp3d contourW="12700"/>
          </a:bodyPr>
          <a:lstStyle/>
          <a:p>
            <a:pPr marL="71755" lvl="0" algn="ctr">
              <a:spcBef>
                <a:spcPts val="600"/>
              </a:spcBef>
              <a:buClrTx/>
              <a:buSzTx/>
              <a:buFontTx/>
            </a:pPr>
            <a:r>
              <a:rPr lang="zh-CN" altLang="en-US" sz="2000" b="1" kern="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是否包含标签及多少</a:t>
            </a:r>
            <a:endParaRPr lang="zh-CN" altLang="en-US" sz="2000" b="1" kern="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endParaRPr>
          </a:p>
        </p:txBody>
      </p:sp>
      <p:cxnSp>
        <p:nvCxnSpPr>
          <p:cNvPr id="13" name="直接连接符 12"/>
          <p:cNvCxnSpPr/>
          <p:nvPr>
            <p:custDataLst>
              <p:tags r:id="rId9"/>
            </p:custDataLst>
          </p:nvPr>
        </p:nvCxnSpPr>
        <p:spPr>
          <a:xfrm flipH="1">
            <a:off x="5868035" y="2459355"/>
            <a:ext cx="648000"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矩形: 圆角 16"/>
          <p:cNvSpPr/>
          <p:nvPr/>
        </p:nvSpPr>
        <p:spPr>
          <a:xfrm rot="10800000">
            <a:off x="6732270" y="3968115"/>
            <a:ext cx="1726565" cy="544830"/>
          </a:xfrm>
          <a:prstGeom prst="roundRect">
            <a:avLst/>
          </a:prstGeom>
          <a:gradFill rotWithShape="1">
            <a:gsLst>
              <a:gs pos="100000">
                <a:srgbClr val="EAEAEA"/>
              </a:gs>
              <a:gs pos="46000">
                <a:srgbClr val="FFFFFF"/>
              </a:gs>
            </a:gsLst>
            <a:lin ang="5400000" scaled="0"/>
          </a:gradFill>
          <a:ln w="9525">
            <a:solidFill>
              <a:srgbClr val="EAEAEA"/>
            </a:solidFill>
            <a:miter lim="800000"/>
          </a:ln>
          <a:effectLst>
            <a:outerShdw blurRad="63500" sx="102000" sy="102000" algn="ctr" rotWithShape="0">
              <a:prstClr val="black">
                <a:alpha val="40000"/>
              </a:prstClr>
            </a:outerShdw>
          </a:effectLst>
        </p:spPr>
        <p:txBody>
          <a:bodyPr rot="10800000" spcFirstLastPara="0" vertOverflow="overflow" horzOverflow="overflow" vert="horz" wrap="none" lIns="91440" tIns="45720" rIns="91440" bIns="45720" numCol="1" spcCol="0" rtlCol="0" fromWordArt="0" anchor="ctr" anchorCtr="0" forceAA="0" compatLnSpc="1">
            <a:noAutofit/>
          </a:bodyPr>
          <a:p>
            <a:pPr marL="71755" algn="ctr" defTabSz="1031875"/>
            <a:r>
              <a:rPr lang="zh-CN" altLang="en-US" b="1" dirty="0">
                <a:solidFill>
                  <a:schemeClr val="tx1">
                    <a:lumMod val="95000"/>
                    <a:lumOff val="5000"/>
                  </a:schemeClr>
                </a:solidFill>
                <a:latin typeface="微软雅黑" panose="020B0503020204020204" charset="-122"/>
                <a:ea typeface="微软雅黑" panose="020B0503020204020204" charset="-122"/>
              </a:rPr>
              <a:t>半监督学习</a:t>
            </a:r>
            <a:endParaRPr lang="zh-CN" altLang="en-US" b="1" dirty="0">
              <a:solidFill>
                <a:schemeClr val="tx1">
                  <a:lumMod val="95000"/>
                  <a:lumOff val="5000"/>
                </a:schemeClr>
              </a:solidFill>
              <a:latin typeface="微软雅黑" panose="020B0503020204020204" charset="-122"/>
              <a:ea typeface="微软雅黑" panose="020B0503020204020204" charset="-122"/>
            </a:endParaRPr>
          </a:p>
        </p:txBody>
      </p:sp>
      <p:sp>
        <p:nvSpPr>
          <p:cNvPr id="22" name="矩形: 圆角 17"/>
          <p:cNvSpPr/>
          <p:nvPr>
            <p:custDataLst>
              <p:tags r:id="rId10"/>
            </p:custDataLst>
          </p:nvPr>
        </p:nvSpPr>
        <p:spPr>
          <a:xfrm flipV="1">
            <a:off x="6732270" y="4723765"/>
            <a:ext cx="1725930" cy="544830"/>
          </a:xfrm>
          <a:prstGeom prst="roundRect">
            <a:avLst/>
          </a:prstGeom>
          <a:gradFill rotWithShape="1">
            <a:gsLst>
              <a:gs pos="100000">
                <a:srgbClr val="EAEAEA"/>
              </a:gs>
              <a:gs pos="46000">
                <a:srgbClr val="FFFFFF"/>
              </a:gs>
            </a:gsLst>
            <a:lin ang="5400000" scaled="0"/>
          </a:gradFill>
          <a:ln w="9525">
            <a:solidFill>
              <a:srgbClr val="EAEAEA"/>
            </a:solidFill>
            <a:miter lim="800000"/>
          </a:ln>
          <a:effectLst>
            <a:outerShdw blurRad="63500" sx="102000" sy="102000" algn="ctr" rotWithShape="0">
              <a:prstClr val="black">
                <a:alpha val="40000"/>
              </a:prstClr>
            </a:outerShdw>
          </a:effectLst>
        </p:spPr>
        <p:txBody>
          <a:bodyPr rot="10800000" spcFirstLastPara="0" vertOverflow="overflow" horzOverflow="overflow" vert="horz" wrap="none" lIns="91440" tIns="45720" rIns="91440" bIns="45720" numCol="1" spcCol="0" rtlCol="0" fromWordArt="0" anchor="ctr" anchorCtr="0" forceAA="0" compatLnSpc="1">
            <a:noAutofit/>
          </a:bodyPr>
          <a:p>
            <a:pPr marL="71755" algn="ctr" defTabSz="1031875"/>
            <a:r>
              <a:rPr lang="zh-CN" altLang="en-US" b="1" dirty="0">
                <a:solidFill>
                  <a:schemeClr val="tx1">
                    <a:lumMod val="95000"/>
                    <a:lumOff val="5000"/>
                  </a:schemeClr>
                </a:solidFill>
                <a:latin typeface="微软雅黑" panose="020B0503020204020204" charset="-122"/>
                <a:ea typeface="微软雅黑" panose="020B0503020204020204" charset="-122"/>
              </a:rPr>
              <a:t>无监督学习</a:t>
            </a:r>
            <a:endParaRPr lang="zh-CN" altLang="en-US" b="1" dirty="0">
              <a:solidFill>
                <a:schemeClr val="tx1">
                  <a:lumMod val="95000"/>
                  <a:lumOff val="5000"/>
                </a:schemeClr>
              </a:solidFill>
              <a:latin typeface="微软雅黑" panose="020B0503020204020204" charset="-122"/>
              <a:ea typeface="微软雅黑" panose="020B0503020204020204" charset="-122"/>
            </a:endParaRPr>
          </a:p>
        </p:txBody>
      </p:sp>
      <p:cxnSp>
        <p:nvCxnSpPr>
          <p:cNvPr id="24" name="连接符: 肘形 22"/>
          <p:cNvCxnSpPr>
            <a:stCxn id="26" idx="3"/>
            <a:endCxn id="22" idx="1"/>
          </p:cNvCxnSpPr>
          <p:nvPr>
            <p:custDataLst>
              <p:tags r:id="rId11"/>
            </p:custDataLst>
          </p:nvPr>
        </p:nvCxnSpPr>
        <p:spPr>
          <a:xfrm rot="10800000" flipV="1">
            <a:off x="6732270" y="3481705"/>
            <a:ext cx="29845" cy="1514475"/>
          </a:xfrm>
          <a:prstGeom prst="bentConnector3">
            <a:avLst>
              <a:gd name="adj1" fmla="val 897872"/>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custDataLst>
              <p:tags r:id="rId12"/>
            </p:custDataLst>
          </p:nvPr>
        </p:nvCxnSpPr>
        <p:spPr>
          <a:xfrm flipH="1" flipV="1">
            <a:off x="5913420" y="4215130"/>
            <a:ext cx="819150" cy="635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矩形: 圆角 16"/>
          <p:cNvSpPr/>
          <p:nvPr/>
        </p:nvSpPr>
        <p:spPr>
          <a:xfrm rot="10800000">
            <a:off x="6762115" y="3209290"/>
            <a:ext cx="1726565" cy="544830"/>
          </a:xfrm>
          <a:prstGeom prst="roundRect">
            <a:avLst/>
          </a:prstGeom>
          <a:gradFill rotWithShape="1">
            <a:gsLst>
              <a:gs pos="100000">
                <a:srgbClr val="EAEAEA"/>
              </a:gs>
              <a:gs pos="46000">
                <a:srgbClr val="FFFFFF"/>
              </a:gs>
            </a:gsLst>
            <a:lin ang="5400000" scaled="0"/>
          </a:gradFill>
          <a:ln w="9525">
            <a:solidFill>
              <a:srgbClr val="EAEAEA"/>
            </a:solidFill>
            <a:miter lim="800000"/>
          </a:ln>
          <a:effectLst>
            <a:outerShdw blurRad="63500" sx="102000" sy="102000" algn="ctr" rotWithShape="0">
              <a:prstClr val="black">
                <a:alpha val="40000"/>
              </a:prstClr>
            </a:outerShdw>
          </a:effectLst>
        </p:spPr>
        <p:txBody>
          <a:bodyPr rot="10800000" spcFirstLastPara="0" vertOverflow="overflow" horzOverflow="overflow" vert="horz" wrap="none" lIns="91440" tIns="45720" rIns="91440" bIns="45720" numCol="1" spcCol="0" rtlCol="0" fromWordArt="0" anchor="ctr" anchorCtr="0" forceAA="0" compatLnSpc="1">
            <a:noAutofit/>
          </a:bodyPr>
          <a:p>
            <a:pPr marL="71755" algn="ctr" defTabSz="1031875"/>
            <a:r>
              <a:rPr lang="zh-CN" altLang="en-US" b="1" dirty="0">
                <a:solidFill>
                  <a:schemeClr val="tx1">
                    <a:lumMod val="95000"/>
                    <a:lumOff val="5000"/>
                  </a:schemeClr>
                </a:solidFill>
                <a:latin typeface="微软雅黑" panose="020B0503020204020204" charset="-122"/>
                <a:ea typeface="微软雅黑" panose="020B0503020204020204" charset="-122"/>
              </a:rPr>
              <a:t>监督学习</a:t>
            </a:r>
            <a:endParaRPr lang="zh-CN" altLang="en-US" b="1" dirty="0">
              <a:solidFill>
                <a:schemeClr val="tx1">
                  <a:lumMod val="95000"/>
                  <a:lumOff val="5000"/>
                </a:schemeClr>
              </a:solidFill>
              <a:latin typeface="微软雅黑" panose="020B0503020204020204" charset="-122"/>
              <a:ea typeface="微软雅黑" panose="020B0503020204020204" charset="-122"/>
            </a:endParaRPr>
          </a:p>
        </p:txBody>
      </p:sp>
      <p:cxnSp>
        <p:nvCxnSpPr>
          <p:cNvPr id="27" name="连接符: 肘形 22"/>
          <p:cNvCxnSpPr/>
          <p:nvPr>
            <p:custDataLst>
              <p:tags r:id="rId13"/>
            </p:custDataLst>
          </p:nvPr>
        </p:nvCxnSpPr>
        <p:spPr>
          <a:xfrm rot="10800000" flipH="1" flipV="1">
            <a:off x="6758940" y="5838825"/>
            <a:ext cx="3175" cy="755650"/>
          </a:xfrm>
          <a:prstGeom prst="bentConnector3">
            <a:avLst>
              <a:gd name="adj1" fmla="val -7500000"/>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custDataLst>
              <p:tags r:id="rId14"/>
            </p:custDataLst>
          </p:nvPr>
        </p:nvCxnSpPr>
        <p:spPr>
          <a:xfrm flipH="1">
            <a:off x="5868035" y="6243955"/>
            <a:ext cx="648000"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995" y="909320"/>
            <a:ext cx="7969885" cy="5436235"/>
          </a:xfrm>
        </p:spPr>
        <p:txBody>
          <a:bodyPr>
            <a:normAutofit lnSpcReduction="20000"/>
          </a:bodyPr>
          <a:lstStyle/>
          <a:p>
            <a:pPr>
              <a:lnSpc>
                <a:spcPct val="150000"/>
              </a:lnSpc>
              <a:buClr>
                <a:srgbClr val="031D89"/>
              </a:buClr>
              <a:buSzPct val="85000"/>
              <a:buFont typeface="Wingdings" panose="05000000000000000000" charset="0"/>
              <a:buChar char="l"/>
            </a:pPr>
            <a:r>
              <a:rPr lang="zh-CN" altLang="en-US" sz="2000" kern="100" dirty="0">
                <a:cs typeface="Times New Roman" panose="02020603050405020304" charset="0"/>
                <a:sym typeface="+mn-ea"/>
              </a:rPr>
              <a:t>生成模型是指通过机器学习算法从训练集中学习到输入和输出的联合概率分布</a:t>
            </a:r>
            <a:r>
              <a:rPr lang="en-US" altLang="zh-CN" sz="2000" kern="100" dirty="0">
                <a:cs typeface="Times New Roman" panose="02020603050405020304" charset="0"/>
                <a:sym typeface="+mn-ea"/>
              </a:rPr>
              <a:t>P(X,Y)</a:t>
            </a:r>
            <a:r>
              <a:rPr lang="zh-CN" altLang="en-US" sz="2000" kern="100" dirty="0">
                <a:cs typeface="Times New Roman" panose="02020603050405020304" charset="0"/>
                <a:sym typeface="+mn-ea"/>
              </a:rPr>
              <a:t>。对于新给定的样本，计算</a:t>
            </a:r>
            <a:r>
              <a:rPr lang="en-US" altLang="zh-CN" sz="2000" kern="100" dirty="0">
                <a:cs typeface="Times New Roman" panose="02020603050405020304" charset="0"/>
                <a:sym typeface="+mn-ea"/>
              </a:rPr>
              <a:t>x</a:t>
            </a:r>
            <a:r>
              <a:rPr lang="zh-CN" altLang="en-US" sz="2000" kern="100" dirty="0">
                <a:cs typeface="Times New Roman" panose="02020603050405020304" charset="0"/>
                <a:sym typeface="+mn-ea"/>
              </a:rPr>
              <a:t>与不同标记之间的联合分布概率，选择其中最大的概率对应的标签作为预测输出。</a:t>
            </a:r>
            <a:endParaRPr lang="zh-CN" altLang="en-US" sz="2000" kern="100" dirty="0">
              <a:cs typeface="Times New Roman" panose="02020603050405020304" charset="0"/>
              <a:sym typeface="+mn-ea"/>
            </a:endParaRPr>
          </a:p>
          <a:p>
            <a:pPr>
              <a:lnSpc>
                <a:spcPct val="150000"/>
              </a:lnSpc>
              <a:buClr>
                <a:srgbClr val="031D89"/>
              </a:buClr>
              <a:buSzPct val="85000"/>
              <a:buFont typeface="Wingdings" panose="05000000000000000000" charset="0"/>
              <a:buChar char="l"/>
            </a:pPr>
            <a:r>
              <a:rPr lang="zh-CN" altLang="en-US" sz="2000" kern="100" dirty="0">
                <a:cs typeface="Times New Roman" panose="02020603050405020304" charset="0"/>
                <a:sym typeface="+mn-ea"/>
              </a:rPr>
              <a:t>典型的生成模型有朴素贝叶斯分类器、高斯混合模型、隐马尔可夫模型、生成对抗网络等。</a:t>
            </a:r>
            <a:endParaRPr lang="zh-CN" altLang="en-US" sz="2000">
              <a:sym typeface="+mn-ea"/>
            </a:endParaRPr>
          </a:p>
        </p:txBody>
      </p:sp>
      <p:sp>
        <p:nvSpPr>
          <p:cNvPr id="9" name="标题 1"/>
          <p:cNvSpPr>
            <a:spLocks noGrp="1"/>
          </p:cNvSpPr>
          <p:nvPr/>
        </p:nvSpPr>
        <p:spPr>
          <a:xfrm>
            <a:off x="107950" y="-98425"/>
            <a:ext cx="6637020" cy="959485"/>
          </a:xfrm>
          <a:prstGeom prst="rect">
            <a:avLst/>
          </a:prstGeom>
        </p:spPr>
        <p:txBody>
          <a:bodyPr anchor="ctr">
            <a:normAutofit lnSpcReduction="20000"/>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lstStyle>
          <a:p>
            <a:r>
              <a:rPr lang="zh-CN" altLang="en-US" sz="3200"/>
              <a:t>机器学习</a:t>
            </a:r>
            <a:r>
              <a:rPr lang="en-US" altLang="zh-CN" sz="3200"/>
              <a:t>——</a:t>
            </a:r>
            <a:r>
              <a:rPr lang="zh-CN" altLang="en-US" sz="3200"/>
              <a:t>生成模型</a:t>
            </a:r>
            <a:endParaRPr lang="zh-CN" altLang="en-US" sz="3200"/>
          </a:p>
        </p:txBody>
      </p:sp>
      <p:pic>
        <p:nvPicPr>
          <p:cNvPr id="4" name="图片 3"/>
          <p:cNvPicPr>
            <a:picLocks noChangeAspect="1"/>
          </p:cNvPicPr>
          <p:nvPr/>
        </p:nvPicPr>
        <p:blipFill>
          <a:blip r:embed="rId1"/>
          <a:srcRect l="4473" t="2071"/>
          <a:stretch>
            <a:fillRect/>
          </a:stretch>
        </p:blipFill>
        <p:spPr>
          <a:xfrm>
            <a:off x="944880" y="3357245"/>
            <a:ext cx="7016115" cy="3065145"/>
          </a:xfrm>
          <a:prstGeom prst="rect">
            <a:avLst/>
          </a:prstGeom>
        </p:spPr>
      </p:pic>
      <p:sp>
        <p:nvSpPr>
          <p:cNvPr id="5" name="矩形 4"/>
          <p:cNvSpPr/>
          <p:nvPr/>
        </p:nvSpPr>
        <p:spPr>
          <a:xfrm>
            <a:off x="1979930" y="3284855"/>
            <a:ext cx="1080135" cy="36004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995" y="909320"/>
            <a:ext cx="7969885" cy="5436235"/>
          </a:xfrm>
        </p:spPr>
        <p:txBody>
          <a:bodyPr>
            <a:normAutofit lnSpcReduction="20000"/>
          </a:bodyPr>
          <a:lstStyle/>
          <a:p>
            <a:pPr>
              <a:lnSpc>
                <a:spcPct val="150000"/>
              </a:lnSpc>
              <a:buClr>
                <a:srgbClr val="031D89"/>
              </a:buClr>
              <a:buSzPct val="85000"/>
              <a:buFont typeface="Wingdings" panose="05000000000000000000" charset="0"/>
              <a:buChar char="l"/>
            </a:pPr>
            <a:r>
              <a:rPr lang="zh-CN" altLang="en-US" sz="2000" kern="100" dirty="0">
                <a:cs typeface="Times New Roman" panose="02020603050405020304" charset="0"/>
                <a:sym typeface="+mn-ea"/>
              </a:rPr>
              <a:t>判别模型计算的是一个条件概率分布</a:t>
            </a:r>
            <a:r>
              <a:rPr lang="en-US" altLang="zh-CN" sz="2000" kern="100" dirty="0">
                <a:cs typeface="Times New Roman" panose="02020603050405020304" charset="0"/>
                <a:sym typeface="+mn-ea"/>
              </a:rPr>
              <a:t>P(X,Y)</a:t>
            </a:r>
            <a:r>
              <a:rPr lang="zh-CN" altLang="en-US" sz="2000" kern="100" dirty="0">
                <a:cs typeface="Times New Roman" panose="02020603050405020304" charset="0"/>
                <a:sym typeface="+mn-ea"/>
              </a:rPr>
              <a:t>，即后验概率分布。</a:t>
            </a:r>
            <a:endParaRPr lang="zh-CN" altLang="en-US" sz="2000" kern="100" dirty="0">
              <a:cs typeface="Times New Roman" panose="02020603050405020304" charset="0"/>
              <a:sym typeface="+mn-ea"/>
            </a:endParaRPr>
          </a:p>
          <a:p>
            <a:pPr>
              <a:lnSpc>
                <a:spcPct val="150000"/>
              </a:lnSpc>
              <a:buClr>
                <a:srgbClr val="031D89"/>
              </a:buClr>
              <a:buSzPct val="85000"/>
              <a:buFont typeface="Wingdings" panose="05000000000000000000" charset="0"/>
              <a:buChar char="l"/>
            </a:pPr>
            <a:r>
              <a:rPr lang="zh-CN" altLang="en-US" sz="2000" kern="100" dirty="0">
                <a:cs typeface="Times New Roman" panose="02020603050405020304" charset="0"/>
                <a:sym typeface="+mn-ea"/>
              </a:rPr>
              <a:t>典型的判别模型有逻辑回归、决策树、支持向量机、神经网络、</a:t>
            </a:r>
            <a:r>
              <a:rPr lang="en-US" altLang="zh-CN" sz="2000" kern="100" dirty="0">
                <a:cs typeface="Times New Roman" panose="02020603050405020304" charset="0"/>
                <a:sym typeface="+mn-ea"/>
              </a:rPr>
              <a:t>k-</a:t>
            </a:r>
            <a:r>
              <a:rPr lang="zh-CN" altLang="en-US" sz="2000" kern="100" dirty="0">
                <a:cs typeface="Times New Roman" panose="02020603050405020304" charset="0"/>
                <a:sym typeface="+mn-ea"/>
              </a:rPr>
              <a:t>近邻算法。</a:t>
            </a:r>
            <a:endParaRPr lang="zh-CN" altLang="en-US" sz="2000" kern="100" dirty="0">
              <a:cs typeface="Times New Roman" panose="02020603050405020304" charset="0"/>
              <a:sym typeface="+mn-ea"/>
            </a:endParaRPr>
          </a:p>
          <a:p>
            <a:pPr>
              <a:lnSpc>
                <a:spcPct val="150000"/>
              </a:lnSpc>
              <a:buClr>
                <a:srgbClr val="031D89"/>
              </a:buClr>
              <a:buSzPct val="85000"/>
              <a:buFont typeface="Wingdings" panose="05000000000000000000" charset="0"/>
              <a:buChar char="l"/>
            </a:pPr>
            <a:r>
              <a:rPr lang="zh-CN" altLang="en-US" sz="2000" kern="100" dirty="0">
                <a:cs typeface="Times New Roman" panose="02020603050405020304" charset="0"/>
                <a:sym typeface="+mn-ea"/>
              </a:rPr>
              <a:t>由于生成模型学习的是样本输入与标签的联合概率分布，所以可以从生成模型的联合概率分布中进行采样，从而生成新的数据，而判别模型只是一个条件概率分布模型，只能对输入进行判定。</a:t>
            </a:r>
            <a:endParaRPr lang="zh-CN" altLang="en-US" sz="2000">
              <a:sym typeface="+mn-ea"/>
            </a:endParaRPr>
          </a:p>
        </p:txBody>
      </p:sp>
      <p:sp>
        <p:nvSpPr>
          <p:cNvPr id="9" name="标题 1"/>
          <p:cNvSpPr>
            <a:spLocks noGrp="1"/>
          </p:cNvSpPr>
          <p:nvPr/>
        </p:nvSpPr>
        <p:spPr>
          <a:xfrm>
            <a:off x="107950" y="-98425"/>
            <a:ext cx="6637020" cy="959485"/>
          </a:xfrm>
          <a:prstGeom prst="rect">
            <a:avLst/>
          </a:prstGeom>
        </p:spPr>
        <p:txBody>
          <a:bodyPr anchor="ctr">
            <a:normAutofit lnSpcReduction="20000"/>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lstStyle>
          <a:p>
            <a:r>
              <a:rPr lang="zh-CN" altLang="en-US" sz="3200"/>
              <a:t>机器学习</a:t>
            </a:r>
            <a:r>
              <a:rPr lang="en-US" altLang="zh-CN" sz="3200"/>
              <a:t>——</a:t>
            </a:r>
            <a:r>
              <a:rPr lang="zh-CN" altLang="en-US" sz="3200"/>
              <a:t>判别模型</a:t>
            </a:r>
            <a:endParaRPr lang="zh-CN" altLang="en-US" sz="3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995" y="909320"/>
            <a:ext cx="7969885" cy="5436235"/>
          </a:xfrm>
        </p:spPr>
        <p:txBody>
          <a:bodyPr>
            <a:normAutofit/>
          </a:bodyPr>
          <a:lstStyle/>
          <a:p>
            <a:pPr>
              <a:lnSpc>
                <a:spcPct val="150000"/>
              </a:lnSpc>
              <a:buClr>
                <a:srgbClr val="031D89"/>
              </a:buClr>
              <a:buSzPct val="85000"/>
              <a:buFont typeface="Wingdings" panose="05000000000000000000" charset="0"/>
              <a:buChar char="l"/>
            </a:pPr>
            <a:r>
              <a:rPr lang="zh-CN" altLang="en-US" sz="2000" kern="100" dirty="0">
                <a:cs typeface="Times New Roman" panose="02020603050405020304" charset="0"/>
                <a:sym typeface="+mn-ea"/>
              </a:rPr>
              <a:t>通常首先将数据划分为训练集、验证集和测试集三个部分。训练集用于对模型的参数进行训练；验证集用于对训练的进行验证挑选、辅助调参；而测试集则用于测试训练好的模型的泛化能力。</a:t>
            </a:r>
            <a:endParaRPr lang="zh-CN" altLang="en-US" sz="2000" kern="100" dirty="0">
              <a:cs typeface="Times New Roman" panose="02020603050405020304" charset="0"/>
              <a:sym typeface="+mn-ea"/>
            </a:endParaRPr>
          </a:p>
          <a:p>
            <a:pPr>
              <a:lnSpc>
                <a:spcPct val="150000"/>
              </a:lnSpc>
              <a:buClr>
                <a:srgbClr val="031D89"/>
              </a:buClr>
              <a:buSzPct val="85000"/>
              <a:buFont typeface="Wingdings" panose="05000000000000000000" charset="0"/>
              <a:buChar char="l"/>
            </a:pPr>
            <a:r>
              <a:rPr lang="zh-CN" altLang="en-US" sz="2000" kern="100" dirty="0">
                <a:cs typeface="Times New Roman" panose="02020603050405020304" charset="0"/>
                <a:sym typeface="+mn-ea"/>
              </a:rPr>
              <a:t>在训练集上，训练过程中使用训练误差来衡量模型对训练数据的拟合能力，在测试集上，则使用泛化误差来测试模型的泛化能力。</a:t>
            </a:r>
            <a:endParaRPr lang="zh-CN" altLang="en-US" sz="2000" kern="100" dirty="0">
              <a:cs typeface="Times New Roman" panose="02020603050405020304" charset="0"/>
              <a:sym typeface="+mn-ea"/>
            </a:endParaRPr>
          </a:p>
          <a:p>
            <a:pPr>
              <a:lnSpc>
                <a:spcPct val="150000"/>
              </a:lnSpc>
              <a:buClr>
                <a:srgbClr val="031D89"/>
              </a:buClr>
              <a:buSzPct val="85000"/>
              <a:buFont typeface="Wingdings" panose="05000000000000000000" charset="0"/>
              <a:buChar char="l"/>
            </a:pPr>
            <a:r>
              <a:rPr lang="zh-CN" altLang="en-US" sz="2000" kern="100" dirty="0">
                <a:cs typeface="Times New Roman" panose="02020603050405020304" charset="0"/>
                <a:sym typeface="+mn-ea"/>
              </a:rPr>
              <a:t>在模型得到充分训练的条件下，训练误差与泛化误差之间的差异越小说明模型的泛化性能越好，得到一个泛化性能好的模型是机器学习的目的之一。训练误差和测试误差往往选择的是同一性能度量函数，只是作用的数据集不同。</a:t>
            </a:r>
            <a:endParaRPr lang="zh-CN" altLang="en-US" sz="2000" kern="100" dirty="0">
              <a:cs typeface="Times New Roman" panose="02020603050405020304" charset="0"/>
              <a:sym typeface="+mn-ea"/>
            </a:endParaRPr>
          </a:p>
          <a:p>
            <a:pPr>
              <a:lnSpc>
                <a:spcPct val="150000"/>
              </a:lnSpc>
              <a:buClr>
                <a:srgbClr val="031D89"/>
              </a:buClr>
              <a:buSzPct val="85000"/>
              <a:buFont typeface="Wingdings" panose="05000000000000000000" charset="0"/>
              <a:buChar char="l"/>
            </a:pPr>
            <a:endParaRPr lang="zh-CN" altLang="en-US" sz="2000" kern="100" dirty="0">
              <a:cs typeface="Times New Roman" panose="02020603050405020304" charset="0"/>
              <a:sym typeface="+mn-ea"/>
            </a:endParaRPr>
          </a:p>
          <a:p>
            <a:pPr>
              <a:lnSpc>
                <a:spcPct val="150000"/>
              </a:lnSpc>
              <a:buClr>
                <a:srgbClr val="031D89"/>
              </a:buClr>
              <a:buSzPct val="85000"/>
              <a:buFont typeface="Wingdings" panose="05000000000000000000" charset="0"/>
              <a:buChar char="l"/>
            </a:pPr>
            <a:endParaRPr lang="zh-CN" altLang="en-US" sz="2000">
              <a:sym typeface="+mn-ea"/>
            </a:endParaRPr>
          </a:p>
        </p:txBody>
      </p:sp>
      <p:sp>
        <p:nvSpPr>
          <p:cNvPr id="9" name="标题 1"/>
          <p:cNvSpPr>
            <a:spLocks noGrp="1"/>
          </p:cNvSpPr>
          <p:nvPr/>
        </p:nvSpPr>
        <p:spPr>
          <a:xfrm>
            <a:off x="107950" y="-98425"/>
            <a:ext cx="7182485" cy="959485"/>
          </a:xfrm>
          <a:prstGeom prst="rect">
            <a:avLst/>
          </a:prstGeom>
        </p:spPr>
        <p:txBody>
          <a:bodyPr anchor="ctr">
            <a:normAutofit lnSpcReduction="20000"/>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lstStyle>
          <a:p>
            <a:r>
              <a:rPr lang="zh-CN" altLang="en-US" sz="3200"/>
              <a:t>机器学习模型评估</a:t>
            </a:r>
            <a:r>
              <a:rPr lang="en-US" altLang="zh-CN" sz="3200"/>
              <a:t>——</a:t>
            </a:r>
            <a:r>
              <a:rPr lang="zh-CN" altLang="en-US" sz="3200"/>
              <a:t>训练和泛化误差</a:t>
            </a:r>
            <a:endParaRPr lang="zh-CN" altLang="en-US" sz="3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blinds(horizontal)">
                                      <p:cBhvr>
                                        <p:cTn id="1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49555" y="909320"/>
            <a:ext cx="4487545" cy="5436235"/>
          </a:xfrm>
        </p:spPr>
        <p:txBody>
          <a:bodyPr>
            <a:normAutofit lnSpcReduction="20000"/>
          </a:bodyPr>
          <a:lstStyle/>
          <a:p>
            <a:pPr>
              <a:lnSpc>
                <a:spcPct val="150000"/>
              </a:lnSpc>
              <a:buClr>
                <a:srgbClr val="031D89"/>
              </a:buClr>
              <a:buSzPct val="85000"/>
              <a:buFont typeface="Wingdings" panose="05000000000000000000" charset="0"/>
              <a:buChar char="l"/>
            </a:pPr>
            <a:r>
              <a:rPr lang="zh-CN" altLang="en-US" sz="2000" kern="100" dirty="0">
                <a:cs typeface="Times New Roman" panose="02020603050405020304" charset="0"/>
                <a:sym typeface="+mn-ea"/>
              </a:rPr>
              <a:t>样本点围绕曲线</a:t>
            </a:r>
            <a:r>
              <a:rPr lang="en-US" altLang="zh-CN" sz="2000" kern="100" dirty="0">
                <a:cs typeface="Times New Roman" panose="02020603050405020304" charset="0"/>
                <a:sym typeface="+mn-ea"/>
              </a:rPr>
              <a:t>y=x</a:t>
            </a:r>
            <a:r>
              <a:rPr lang="en-US" altLang="zh-CN" sz="2000" kern="100" baseline="30000" dirty="0">
                <a:cs typeface="Times New Roman" panose="02020603050405020304" charset="0"/>
                <a:sym typeface="+mn-ea"/>
              </a:rPr>
              <a:t>2</a:t>
            </a:r>
            <a:r>
              <a:rPr lang="zh-CN" altLang="en-US" sz="2000" kern="100" dirty="0">
                <a:cs typeface="Times New Roman" panose="02020603050405020304" charset="0"/>
                <a:sym typeface="+mn-ea"/>
              </a:rPr>
              <a:t>随机采样而得；</a:t>
            </a:r>
            <a:endParaRPr lang="zh-CN" altLang="en-US" sz="2000" kern="100" dirty="0">
              <a:cs typeface="Times New Roman" panose="02020603050405020304" charset="0"/>
              <a:sym typeface="+mn-ea"/>
            </a:endParaRPr>
          </a:p>
          <a:p>
            <a:pPr>
              <a:lnSpc>
                <a:spcPct val="150000"/>
              </a:lnSpc>
              <a:buClr>
                <a:srgbClr val="031D89"/>
              </a:buClr>
              <a:buSzPct val="85000"/>
              <a:buFont typeface="Wingdings" panose="05000000000000000000" charset="0"/>
              <a:buChar char="l"/>
            </a:pPr>
            <a:r>
              <a:rPr lang="zh-CN" altLang="en-US" sz="2000" kern="100" dirty="0">
                <a:cs typeface="Times New Roman" panose="02020603050405020304" charset="0"/>
                <a:sym typeface="+mn-ea"/>
              </a:rPr>
              <a:t>当使用二次多项式对样本点进</a:t>
            </a:r>
            <a:r>
              <a:rPr lang="zh-CN" altLang="en-US" sz="2000" kern="100" dirty="0">
                <a:cs typeface="Times New Roman" panose="02020603050405020304" charset="0"/>
                <a:sym typeface="+mn-ea"/>
              </a:rPr>
              <a:t>行拟合时可以得到曲线：</a:t>
            </a:r>
            <a:endParaRPr lang="zh-CN" altLang="en-US" sz="2000" kern="100" dirty="0">
              <a:cs typeface="Times New Roman" panose="02020603050405020304" charset="0"/>
              <a:sym typeface="+mn-ea"/>
            </a:endParaRPr>
          </a:p>
          <a:p>
            <a:pPr marL="82550" indent="0">
              <a:lnSpc>
                <a:spcPct val="150000"/>
              </a:lnSpc>
              <a:buClr>
                <a:srgbClr val="031D89"/>
              </a:buClr>
              <a:buSzPct val="85000"/>
              <a:buFont typeface="Wingdings" panose="05000000000000000000" charset="0"/>
              <a:buNone/>
            </a:pPr>
            <a:r>
              <a:rPr lang="en-US" altLang="zh-CN" sz="2000" kern="100" dirty="0">
                <a:solidFill>
                  <a:srgbClr val="FF0000"/>
                </a:solidFill>
                <a:cs typeface="Times New Roman" panose="02020603050405020304" charset="0"/>
                <a:sym typeface="+mn-ea"/>
              </a:rPr>
              <a:t>             y=1.01x</a:t>
            </a:r>
            <a:r>
              <a:rPr lang="en-US" altLang="zh-CN" sz="2000" kern="100" baseline="30000" dirty="0">
                <a:solidFill>
                  <a:srgbClr val="FF0000"/>
                </a:solidFill>
                <a:cs typeface="Times New Roman" panose="02020603050405020304" charset="0"/>
                <a:sym typeface="+mn-ea"/>
              </a:rPr>
              <a:t>2</a:t>
            </a:r>
            <a:r>
              <a:rPr lang="en-US" altLang="zh-CN" sz="2000" kern="100" dirty="0">
                <a:solidFill>
                  <a:srgbClr val="FF0000"/>
                </a:solidFill>
                <a:cs typeface="Times New Roman" panose="02020603050405020304" charset="0"/>
                <a:sym typeface="+mn-ea"/>
              </a:rPr>
              <a:t>+0.0903x-3.75</a:t>
            </a:r>
            <a:endParaRPr lang="en-US" altLang="zh-CN" sz="2000" kern="100" dirty="0">
              <a:solidFill>
                <a:srgbClr val="FF0000"/>
              </a:solidFill>
              <a:cs typeface="Times New Roman" panose="02020603050405020304" charset="0"/>
              <a:sym typeface="+mn-ea"/>
            </a:endParaRPr>
          </a:p>
          <a:p>
            <a:pPr marL="82550" indent="0">
              <a:lnSpc>
                <a:spcPct val="150000"/>
              </a:lnSpc>
              <a:buClr>
                <a:srgbClr val="031D89"/>
              </a:buClr>
              <a:buSzPct val="85000"/>
              <a:buFont typeface="Wingdings" panose="05000000000000000000" charset="0"/>
              <a:buNone/>
            </a:pPr>
            <a:r>
              <a:rPr lang="en-US" altLang="zh-CN" sz="2000" kern="100" dirty="0">
                <a:solidFill>
                  <a:srgbClr val="FF0000"/>
                </a:solidFill>
                <a:cs typeface="Times New Roman" panose="02020603050405020304" charset="0"/>
                <a:sym typeface="+mn-ea"/>
              </a:rPr>
              <a:t>     </a:t>
            </a:r>
            <a:r>
              <a:rPr lang="zh-CN" altLang="en-US" sz="2000" kern="100" dirty="0">
                <a:cs typeface="Times New Roman" panose="02020603050405020304" charset="0"/>
                <a:sym typeface="+mn-ea"/>
              </a:rPr>
              <a:t>所有的样本点都不在该曲线上，但</a:t>
            </a:r>
            <a:endParaRPr lang="zh-CN" altLang="en-US" sz="2000" kern="100" dirty="0">
              <a:cs typeface="Times New Roman" panose="02020603050405020304" charset="0"/>
              <a:sym typeface="+mn-ea"/>
            </a:endParaRPr>
          </a:p>
          <a:p>
            <a:pPr marL="82550" indent="0">
              <a:lnSpc>
                <a:spcPct val="150000"/>
              </a:lnSpc>
              <a:buClr>
                <a:srgbClr val="031D89"/>
              </a:buClr>
              <a:buSzPct val="85000"/>
              <a:buFont typeface="Wingdings" panose="05000000000000000000" charset="0"/>
              <a:buNone/>
            </a:pPr>
            <a:r>
              <a:rPr lang="en-US" altLang="zh-CN" sz="2000" kern="100" dirty="0">
                <a:cs typeface="Times New Roman" panose="02020603050405020304" charset="0"/>
                <a:sym typeface="+mn-ea"/>
              </a:rPr>
              <a:t>     </a:t>
            </a:r>
            <a:r>
              <a:rPr lang="zh-CN" altLang="en-US" sz="2000" kern="100" dirty="0">
                <a:cs typeface="Times New Roman" panose="02020603050405020304" charset="0"/>
                <a:sym typeface="+mn-ea"/>
              </a:rPr>
              <a:t>该方程与</a:t>
            </a:r>
            <a:r>
              <a:rPr lang="en-US" altLang="zh-CN" sz="2000" kern="100" dirty="0">
                <a:cs typeface="Times New Roman" panose="02020603050405020304" charset="0"/>
                <a:sym typeface="+mn-ea"/>
              </a:rPr>
              <a:t>y=x</a:t>
            </a:r>
            <a:r>
              <a:rPr lang="en-US" altLang="zh-CN" sz="2000" kern="100" baseline="30000" dirty="0">
                <a:cs typeface="Times New Roman" panose="02020603050405020304" charset="0"/>
                <a:sym typeface="+mn-ea"/>
              </a:rPr>
              <a:t>2</a:t>
            </a:r>
            <a:r>
              <a:rPr lang="zh-CN" altLang="en-US" sz="2000" kern="100" dirty="0">
                <a:cs typeface="Times New Roman" panose="02020603050405020304" charset="0"/>
                <a:sym typeface="+mn-ea"/>
              </a:rPr>
              <a:t>整体上重合，拟合</a:t>
            </a:r>
            <a:endParaRPr lang="zh-CN" altLang="en-US" sz="2000" kern="100" dirty="0">
              <a:cs typeface="Times New Roman" panose="02020603050405020304" charset="0"/>
              <a:sym typeface="+mn-ea"/>
            </a:endParaRPr>
          </a:p>
          <a:p>
            <a:pPr marL="82550" indent="0">
              <a:lnSpc>
                <a:spcPct val="150000"/>
              </a:lnSpc>
              <a:buClr>
                <a:srgbClr val="031D89"/>
              </a:buClr>
              <a:buSzPct val="85000"/>
              <a:buFont typeface="Wingdings" panose="05000000000000000000" charset="0"/>
              <a:buNone/>
            </a:pPr>
            <a:r>
              <a:rPr lang="zh-CN" altLang="en-US" sz="2000" kern="100" dirty="0">
                <a:cs typeface="Times New Roman" panose="02020603050405020304" charset="0"/>
                <a:sym typeface="+mn-ea"/>
              </a:rPr>
              <a:t> </a:t>
            </a:r>
            <a:r>
              <a:rPr lang="en-US" altLang="zh-CN" sz="2000" kern="100" dirty="0">
                <a:cs typeface="Times New Roman" panose="02020603050405020304" charset="0"/>
                <a:sym typeface="+mn-ea"/>
              </a:rPr>
              <a:t>    </a:t>
            </a:r>
            <a:r>
              <a:rPr lang="zh-CN" altLang="en-US" sz="2000" kern="100" dirty="0">
                <a:cs typeface="Times New Roman" panose="02020603050405020304" charset="0"/>
                <a:sym typeface="+mn-ea"/>
              </a:rPr>
              <a:t>效果较好。</a:t>
            </a:r>
            <a:endParaRPr lang="zh-CN" altLang="en-US" sz="2000" kern="100" dirty="0">
              <a:cs typeface="Times New Roman" panose="02020603050405020304" charset="0"/>
              <a:sym typeface="+mn-ea"/>
            </a:endParaRPr>
          </a:p>
          <a:p>
            <a:pPr algn="just">
              <a:lnSpc>
                <a:spcPct val="150000"/>
              </a:lnSpc>
              <a:buClr>
                <a:srgbClr val="031D89"/>
              </a:buClr>
              <a:buSzPct val="85000"/>
              <a:buFont typeface="Wingdings" panose="05000000000000000000" charset="0"/>
              <a:buChar char="l"/>
            </a:pPr>
            <a:r>
              <a:rPr lang="zh-CN" altLang="en-US" sz="2000" kern="100" dirty="0">
                <a:cs typeface="Times New Roman" panose="02020603050405020304" charset="0"/>
                <a:sym typeface="+mn-ea"/>
              </a:rPr>
              <a:t>当使用一次多项式进行拟合得到</a:t>
            </a:r>
            <a:r>
              <a:rPr lang="en-US" altLang="zh-CN" sz="2000" kern="100" dirty="0">
                <a:solidFill>
                  <a:srgbClr val="FF0000"/>
                </a:solidFill>
                <a:cs typeface="Times New Roman" panose="02020603050405020304" charset="0"/>
                <a:sym typeface="+mn-ea"/>
              </a:rPr>
              <a:t>y=9.211x-15.91</a:t>
            </a:r>
            <a:r>
              <a:rPr lang="zh-CN" altLang="en-US" sz="2000" kern="100" dirty="0">
                <a:solidFill>
                  <a:srgbClr val="FF0000"/>
                </a:solidFill>
                <a:cs typeface="Times New Roman" panose="02020603050405020304" charset="0"/>
                <a:sym typeface="+mn-ea"/>
              </a:rPr>
              <a:t>，</a:t>
            </a:r>
            <a:r>
              <a:rPr lang="zh-CN" altLang="en-US" sz="2000" kern="100" dirty="0">
                <a:solidFill>
                  <a:schemeClr val="tx1"/>
                </a:solidFill>
                <a:cs typeface="Times New Roman" panose="02020603050405020304" charset="0"/>
                <a:sym typeface="+mn-ea"/>
              </a:rPr>
              <a:t>该模型都不能对样本集合进行很好的拟合。</a:t>
            </a:r>
            <a:endParaRPr lang="zh-CN" altLang="en-US" sz="2000" kern="100" dirty="0">
              <a:solidFill>
                <a:schemeClr val="tx1"/>
              </a:solidFill>
              <a:cs typeface="Times New Roman" panose="02020603050405020304" charset="0"/>
              <a:sym typeface="+mn-ea"/>
            </a:endParaRPr>
          </a:p>
          <a:p>
            <a:pPr>
              <a:lnSpc>
                <a:spcPct val="150000"/>
              </a:lnSpc>
              <a:buClr>
                <a:srgbClr val="031D89"/>
              </a:buClr>
              <a:buSzPct val="85000"/>
              <a:buFont typeface="Wingdings" panose="05000000000000000000" charset="0"/>
              <a:buChar char="l"/>
            </a:pPr>
            <a:endParaRPr lang="zh-CN" altLang="en-US" sz="2000" kern="100" dirty="0">
              <a:cs typeface="Times New Roman" panose="02020603050405020304" charset="0"/>
              <a:sym typeface="+mn-ea"/>
            </a:endParaRPr>
          </a:p>
          <a:p>
            <a:pPr>
              <a:lnSpc>
                <a:spcPct val="150000"/>
              </a:lnSpc>
              <a:buClr>
                <a:srgbClr val="031D89"/>
              </a:buClr>
              <a:buSzPct val="85000"/>
              <a:buFont typeface="Wingdings" panose="05000000000000000000" charset="0"/>
              <a:buChar char="l"/>
            </a:pPr>
            <a:endParaRPr lang="zh-CN" altLang="en-US" sz="2000" kern="100" dirty="0">
              <a:cs typeface="Times New Roman" panose="02020603050405020304" charset="0"/>
              <a:sym typeface="+mn-ea"/>
            </a:endParaRPr>
          </a:p>
        </p:txBody>
      </p:sp>
      <p:sp>
        <p:nvSpPr>
          <p:cNvPr id="9" name="标题 1"/>
          <p:cNvSpPr>
            <a:spLocks noGrp="1"/>
          </p:cNvSpPr>
          <p:nvPr/>
        </p:nvSpPr>
        <p:spPr>
          <a:xfrm>
            <a:off x="107950" y="-98425"/>
            <a:ext cx="7182485" cy="959485"/>
          </a:xfrm>
          <a:prstGeom prst="rect">
            <a:avLst/>
          </a:prstGeom>
        </p:spPr>
        <p:txBody>
          <a:bodyPr anchor="ctr">
            <a:normAutofit lnSpcReduction="20000"/>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lstStyle>
          <a:p>
            <a:r>
              <a:rPr lang="zh-CN" altLang="en-US" sz="3200"/>
              <a:t>机器学习模型评估</a:t>
            </a:r>
            <a:r>
              <a:rPr lang="en-US" altLang="zh-CN" sz="3200"/>
              <a:t>——</a:t>
            </a:r>
            <a:r>
              <a:rPr lang="zh-CN" altLang="en-US" sz="3200"/>
              <a:t>过拟合和欠拟合</a:t>
            </a:r>
            <a:endParaRPr lang="zh-CN" altLang="en-US" sz="3200"/>
          </a:p>
        </p:txBody>
      </p:sp>
      <p:pic>
        <p:nvPicPr>
          <p:cNvPr id="4" name="图片 3"/>
          <p:cNvPicPr>
            <a:picLocks noChangeAspect="1"/>
          </p:cNvPicPr>
          <p:nvPr>
            <p:custDataLst>
              <p:tags r:id="rId1"/>
            </p:custDataLst>
          </p:nvPr>
        </p:nvPicPr>
        <p:blipFill>
          <a:blip r:embed="rId2"/>
          <a:srcRect l="24703" t="38897" r="30450" b="45031"/>
          <a:stretch>
            <a:fillRect/>
          </a:stretch>
        </p:blipFill>
        <p:spPr>
          <a:xfrm>
            <a:off x="4821555" y="1557020"/>
            <a:ext cx="4064000" cy="3152140"/>
          </a:xfrm>
          <a:prstGeom prst="rect">
            <a:avLst/>
          </a:prstGeom>
        </p:spPr>
      </p:pic>
      <p:sp>
        <p:nvSpPr>
          <p:cNvPr id="6" name="文本框 5"/>
          <p:cNvSpPr txBox="1"/>
          <p:nvPr/>
        </p:nvSpPr>
        <p:spPr>
          <a:xfrm>
            <a:off x="467995" y="5370830"/>
            <a:ext cx="8530590" cy="1476375"/>
          </a:xfrm>
          <a:prstGeom prst="rect">
            <a:avLst/>
          </a:prstGeom>
          <a:noFill/>
        </p:spPr>
        <p:txBody>
          <a:bodyPr wrap="square" rtlCol="0" anchor="t">
            <a:spAutoFit/>
          </a:bodyPr>
          <a:p>
            <a:pPr>
              <a:lnSpc>
                <a:spcPct val="150000"/>
              </a:lnSpc>
              <a:buClr>
                <a:srgbClr val="031D89"/>
              </a:buClr>
              <a:buSzPct val="85000"/>
              <a:buFont typeface="Wingdings" panose="05000000000000000000" charset="0"/>
              <a:buChar char="l"/>
            </a:pPr>
            <a:r>
              <a:rPr lang="zh-CN" altLang="en-US" sz="2000" kern="100" dirty="0">
                <a:cs typeface="Times New Roman" panose="02020603050405020304" charset="0"/>
                <a:sym typeface="+mn-ea"/>
              </a:rPr>
              <a:t>当使用五次多项式进行拟合得到</a:t>
            </a:r>
            <a:endParaRPr lang="zh-CN" altLang="en-US" sz="2000" kern="100" dirty="0">
              <a:cs typeface="Times New Roman" panose="02020603050405020304" charset="0"/>
              <a:sym typeface="+mn-ea"/>
            </a:endParaRPr>
          </a:p>
          <a:p>
            <a:pPr indent="0">
              <a:lnSpc>
                <a:spcPct val="150000"/>
              </a:lnSpc>
              <a:buClr>
                <a:srgbClr val="031D89"/>
              </a:buClr>
              <a:buSzPct val="85000"/>
              <a:buFont typeface="Wingdings" panose="05000000000000000000" charset="0"/>
              <a:buNone/>
            </a:pPr>
            <a:r>
              <a:rPr lang="en-US" altLang="zh-CN" sz="2000" kern="100" dirty="0">
                <a:solidFill>
                  <a:srgbClr val="FF0000"/>
                </a:solidFill>
                <a:cs typeface="Times New Roman" panose="02020603050405020304" charset="0"/>
                <a:sym typeface="+mn-ea"/>
              </a:rPr>
              <a:t>   y=-0.00343x</a:t>
            </a:r>
            <a:r>
              <a:rPr lang="en-US" altLang="zh-CN" sz="2000" kern="100" baseline="30000" dirty="0">
                <a:solidFill>
                  <a:srgbClr val="FF0000"/>
                </a:solidFill>
                <a:cs typeface="Times New Roman" panose="02020603050405020304" charset="0"/>
                <a:sym typeface="+mn-ea"/>
              </a:rPr>
              <a:t>5</a:t>
            </a:r>
            <a:r>
              <a:rPr lang="en-US" altLang="zh-CN" sz="2000" kern="100" dirty="0">
                <a:solidFill>
                  <a:srgbClr val="FF0000"/>
                </a:solidFill>
                <a:cs typeface="Times New Roman" panose="02020603050405020304" charset="0"/>
                <a:sym typeface="+mn-ea"/>
              </a:rPr>
              <a:t>+0.0185x</a:t>
            </a:r>
            <a:r>
              <a:rPr lang="en-US" altLang="zh-CN" sz="2000" kern="100" baseline="30000" dirty="0">
                <a:solidFill>
                  <a:srgbClr val="FF0000"/>
                </a:solidFill>
                <a:cs typeface="Times New Roman" panose="02020603050405020304" charset="0"/>
                <a:sym typeface="+mn-ea"/>
              </a:rPr>
              <a:t>4</a:t>
            </a:r>
            <a:r>
              <a:rPr lang="en-US" altLang="zh-CN" sz="2000" kern="100" dirty="0">
                <a:solidFill>
                  <a:srgbClr val="FF0000"/>
                </a:solidFill>
                <a:cs typeface="Times New Roman" panose="02020603050405020304" charset="0"/>
                <a:sym typeface="+mn-ea"/>
              </a:rPr>
              <a:t>+0.59x</a:t>
            </a:r>
            <a:r>
              <a:rPr lang="en-US" altLang="zh-CN" sz="2000" kern="100" baseline="30000" dirty="0">
                <a:solidFill>
                  <a:srgbClr val="FF0000"/>
                </a:solidFill>
                <a:cs typeface="Times New Roman" panose="02020603050405020304" charset="0"/>
                <a:sym typeface="+mn-ea"/>
              </a:rPr>
              <a:t>3</a:t>
            </a:r>
            <a:r>
              <a:rPr lang="en-US" altLang="zh-CN" sz="2000" kern="100" dirty="0">
                <a:solidFill>
                  <a:srgbClr val="FF0000"/>
                </a:solidFill>
                <a:cs typeface="Times New Roman" panose="02020603050405020304" charset="0"/>
                <a:sym typeface="+mn-ea"/>
              </a:rPr>
              <a:t>-4.86x</a:t>
            </a:r>
            <a:r>
              <a:rPr lang="en-US" altLang="zh-CN" sz="2000" kern="100" baseline="30000" dirty="0">
                <a:solidFill>
                  <a:srgbClr val="FF0000"/>
                </a:solidFill>
                <a:cs typeface="Times New Roman" panose="02020603050405020304" charset="0"/>
                <a:sym typeface="+mn-ea"/>
              </a:rPr>
              <a:t>2</a:t>
            </a:r>
            <a:r>
              <a:rPr lang="en-US" altLang="zh-CN" sz="2000" kern="100" dirty="0">
                <a:solidFill>
                  <a:srgbClr val="FF0000"/>
                </a:solidFill>
                <a:cs typeface="Times New Roman" panose="02020603050405020304" charset="0"/>
                <a:sym typeface="+mn-ea"/>
              </a:rPr>
              <a:t>+15.0x-9.58</a:t>
            </a:r>
            <a:r>
              <a:rPr lang="zh-CN" altLang="en-US" sz="2000" kern="100" dirty="0">
                <a:solidFill>
                  <a:srgbClr val="FF0000"/>
                </a:solidFill>
                <a:cs typeface="Times New Roman" panose="02020603050405020304" charset="0"/>
                <a:sym typeface="+mn-ea"/>
              </a:rPr>
              <a:t>，</a:t>
            </a:r>
            <a:r>
              <a:rPr lang="zh-CN" altLang="en-US" sz="2000" kern="100" dirty="0">
                <a:cs typeface="Times New Roman" panose="02020603050405020304" charset="0"/>
                <a:sym typeface="+mn-ea"/>
              </a:rPr>
              <a:t>该模型几乎通过了每个样本点，但当</a:t>
            </a:r>
            <a:r>
              <a:rPr lang="en-US" altLang="zh-CN" sz="2000" kern="100" dirty="0">
                <a:cs typeface="Times New Roman" panose="02020603050405020304" charset="0"/>
                <a:sym typeface="+mn-ea"/>
              </a:rPr>
              <a:t>x&gt;10</a:t>
            </a:r>
            <a:r>
              <a:rPr lang="zh-CN" altLang="en-US" sz="2000" kern="100" dirty="0">
                <a:cs typeface="Times New Roman" panose="02020603050405020304" charset="0"/>
                <a:sym typeface="+mn-ea"/>
              </a:rPr>
              <a:t>时，则会发生明显的预测错误。</a:t>
            </a:r>
            <a:endParaRPr lang="zh-CN" altLang="en-US" sz="2000" kern="100" dirty="0">
              <a:cs typeface="Times New Roman" panose="02020603050405020304" charset="0"/>
              <a:sym typeface="+mn-ea"/>
            </a:endParaRPr>
          </a:p>
        </p:txBody>
      </p:sp>
      <p:grpSp>
        <p:nvGrpSpPr>
          <p:cNvPr id="10" name="组合 9"/>
          <p:cNvGrpSpPr/>
          <p:nvPr/>
        </p:nvGrpSpPr>
        <p:grpSpPr>
          <a:xfrm>
            <a:off x="4023360" y="4709160"/>
            <a:ext cx="2949575" cy="719455"/>
            <a:chOff x="6336" y="7416"/>
            <a:chExt cx="4645" cy="1133"/>
          </a:xfrm>
        </p:grpSpPr>
        <p:sp>
          <p:nvSpPr>
            <p:cNvPr id="7" name="文本框 6"/>
            <p:cNvSpPr txBox="1"/>
            <p:nvPr/>
          </p:nvSpPr>
          <p:spPr>
            <a:xfrm rot="21300000">
              <a:off x="7880" y="7416"/>
              <a:ext cx="3101" cy="919"/>
            </a:xfrm>
            <a:prstGeom prst="rect">
              <a:avLst/>
            </a:prstGeom>
            <a:noFill/>
          </p:spPr>
          <p:txBody>
            <a:bodyPr wrap="square" rtlCol="0" anchor="t">
              <a:spAutoFit/>
            </a:bodyPr>
            <a:p>
              <a:r>
                <a:rPr lang="zh-CN" altLang="zh-CN" sz="3200" b="1" kern="0" dirty="0">
                  <a:solidFill>
                    <a:srgbClr val="FF0000"/>
                  </a:solidFill>
                  <a:effectLst/>
                  <a:latin typeface="+mn-ea"/>
                  <a:cs typeface="+mn-ea"/>
                  <a:sym typeface="+mn-ea"/>
                </a:rPr>
                <a:t>欠拟合</a:t>
              </a:r>
              <a:endParaRPr lang="zh-CN" altLang="zh-CN" sz="3200" b="1" kern="0" dirty="0">
                <a:solidFill>
                  <a:srgbClr val="FF0000"/>
                </a:solidFill>
                <a:effectLst/>
                <a:latin typeface="+mn-ea"/>
                <a:cs typeface="+mn-ea"/>
                <a:sym typeface="+mn-ea"/>
              </a:endParaRPr>
            </a:p>
          </p:txBody>
        </p:sp>
        <p:sp>
          <p:nvSpPr>
            <p:cNvPr id="8" name="右箭头 7"/>
            <p:cNvSpPr/>
            <p:nvPr/>
          </p:nvSpPr>
          <p:spPr>
            <a:xfrm rot="20580000">
              <a:off x="6336" y="7982"/>
              <a:ext cx="1461" cy="567"/>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11" name="组合 10"/>
          <p:cNvGrpSpPr/>
          <p:nvPr/>
        </p:nvGrpSpPr>
        <p:grpSpPr>
          <a:xfrm>
            <a:off x="5361305" y="5220970"/>
            <a:ext cx="2956560" cy="749935"/>
            <a:chOff x="6212" y="7303"/>
            <a:chExt cx="4656" cy="1181"/>
          </a:xfrm>
        </p:grpSpPr>
        <p:sp>
          <p:nvSpPr>
            <p:cNvPr id="12" name="文本框 11"/>
            <p:cNvSpPr txBox="1"/>
            <p:nvPr/>
          </p:nvSpPr>
          <p:spPr>
            <a:xfrm rot="21120000">
              <a:off x="7767" y="7303"/>
              <a:ext cx="3101" cy="919"/>
            </a:xfrm>
            <a:prstGeom prst="rect">
              <a:avLst/>
            </a:prstGeom>
            <a:noFill/>
          </p:spPr>
          <p:txBody>
            <a:bodyPr wrap="square" rtlCol="0" anchor="t">
              <a:spAutoFit/>
            </a:bodyPr>
            <a:p>
              <a:r>
                <a:rPr lang="zh-CN" altLang="zh-CN" sz="3200" b="1" kern="0" dirty="0">
                  <a:solidFill>
                    <a:srgbClr val="FF0000"/>
                  </a:solidFill>
                  <a:effectLst/>
                  <a:latin typeface="+mn-ea"/>
                  <a:cs typeface="+mn-ea"/>
                  <a:sym typeface="+mn-ea"/>
                </a:rPr>
                <a:t>过拟合</a:t>
              </a:r>
              <a:endParaRPr lang="zh-CN" altLang="zh-CN" sz="3200" b="1" kern="0" dirty="0">
                <a:solidFill>
                  <a:srgbClr val="FF0000"/>
                </a:solidFill>
                <a:effectLst/>
                <a:latin typeface="+mn-ea"/>
                <a:cs typeface="+mn-ea"/>
                <a:sym typeface="+mn-ea"/>
              </a:endParaRPr>
            </a:p>
          </p:txBody>
        </p:sp>
        <p:sp>
          <p:nvSpPr>
            <p:cNvPr id="13" name="右箭头 12"/>
            <p:cNvSpPr/>
            <p:nvPr/>
          </p:nvSpPr>
          <p:spPr>
            <a:xfrm rot="20580000">
              <a:off x="6212" y="7917"/>
              <a:ext cx="1394" cy="567"/>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linds(horizontal)">
                                      <p:cBhvr>
                                        <p:cTn id="20" dur="500"/>
                                        <p:tgtEl>
                                          <p:spTgt spid="3">
                                            <p:txEl>
                                              <p:pRg st="3" end="3"/>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blinds(horizontal)">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blinds(horizontal)">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500" fill="hold"/>
                                        <p:tgtEl>
                                          <p:spTgt spid="6"/>
                                        </p:tgtEl>
                                        <p:attrNameLst>
                                          <p:attrName>ppt_x</p:attrName>
                                        </p:attrNameLst>
                                      </p:cBhvr>
                                      <p:tavLst>
                                        <p:tav tm="0">
                                          <p:val>
                                            <p:strVal val="#ppt_x"/>
                                          </p:val>
                                        </p:tav>
                                        <p:tav tm="100000">
                                          <p:val>
                                            <p:strVal val="#ppt_x"/>
                                          </p:val>
                                        </p:tav>
                                      </p:tavLst>
                                    </p:anim>
                                    <p:anim calcmode="lin" valueType="num">
                                      <p:cBhvr additive="base">
                                        <p:cTn id="3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500" fill="hold"/>
                                        <p:tgtEl>
                                          <p:spTgt spid="10"/>
                                        </p:tgtEl>
                                        <p:attrNameLst>
                                          <p:attrName>ppt_x</p:attrName>
                                        </p:attrNameLst>
                                      </p:cBhvr>
                                      <p:tavLst>
                                        <p:tav tm="0">
                                          <p:val>
                                            <p:strVal val="#ppt_x"/>
                                          </p:val>
                                        </p:tav>
                                        <p:tav tm="100000">
                                          <p:val>
                                            <p:strVal val="#ppt_x"/>
                                          </p:val>
                                        </p:tav>
                                      </p:tavLst>
                                    </p:anim>
                                    <p:anim calcmode="lin" valueType="num">
                                      <p:cBhvr additive="base">
                                        <p:cTn id="4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additive="base">
                                        <p:cTn id="48" dur="500" fill="hold"/>
                                        <p:tgtEl>
                                          <p:spTgt spid="11"/>
                                        </p:tgtEl>
                                        <p:attrNameLst>
                                          <p:attrName>ppt_x</p:attrName>
                                        </p:attrNameLst>
                                      </p:cBhvr>
                                      <p:tavLst>
                                        <p:tav tm="0">
                                          <p:val>
                                            <p:strVal val="#ppt_x"/>
                                          </p:val>
                                        </p:tav>
                                        <p:tav tm="100000">
                                          <p:val>
                                            <p:strVal val="#ppt_x"/>
                                          </p:val>
                                        </p:tav>
                                      </p:tavLst>
                                    </p:anim>
                                    <p:anim calcmode="lin" valueType="num">
                                      <p:cBhvr additive="base">
                                        <p:cTn id="4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xit" presetSubtype="4" fill="hold" nodeType="clickEffect">
                                  <p:stCondLst>
                                    <p:cond delay="0"/>
                                  </p:stCondLst>
                                  <p:childTnLst>
                                    <p:anim calcmode="lin" valueType="num">
                                      <p:cBhvr additive="base">
                                        <p:cTn id="53" dur="500"/>
                                        <p:tgtEl>
                                          <p:spTgt spid="4"/>
                                        </p:tgtEl>
                                        <p:attrNameLst>
                                          <p:attrName>ppt_x</p:attrName>
                                        </p:attrNameLst>
                                      </p:cBhvr>
                                      <p:tavLst>
                                        <p:tav tm="0">
                                          <p:val>
                                            <p:strVal val="ppt_x"/>
                                          </p:val>
                                        </p:tav>
                                        <p:tav tm="100000">
                                          <p:val>
                                            <p:strVal val="ppt_x"/>
                                          </p:val>
                                        </p:tav>
                                      </p:tavLst>
                                    </p:anim>
                                    <p:anim calcmode="lin" valueType="num">
                                      <p:cBhvr additive="base">
                                        <p:cTn id="54" dur="500"/>
                                        <p:tgtEl>
                                          <p:spTgt spid="4"/>
                                        </p:tgtEl>
                                        <p:attrNameLst>
                                          <p:attrName>ppt_y</p:attrName>
                                        </p:attrNameLst>
                                      </p:cBhvr>
                                      <p:tavLst>
                                        <p:tav tm="0">
                                          <p:val>
                                            <p:strVal val="ppt_y"/>
                                          </p:val>
                                        </p:tav>
                                        <p:tav tm="100000">
                                          <p:val>
                                            <p:strVal val="1+ppt_h/2"/>
                                          </p:val>
                                        </p:tav>
                                      </p:tavLst>
                                    </p:anim>
                                    <p:set>
                                      <p:cBhvr>
                                        <p:cTn id="55"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49555" y="909320"/>
            <a:ext cx="4487545" cy="5436235"/>
          </a:xfrm>
        </p:spPr>
        <p:txBody>
          <a:bodyPr>
            <a:normAutofit lnSpcReduction="20000"/>
          </a:bodyPr>
          <a:lstStyle/>
          <a:p>
            <a:pPr>
              <a:lnSpc>
                <a:spcPct val="150000"/>
              </a:lnSpc>
              <a:buClr>
                <a:srgbClr val="031D89"/>
              </a:buClr>
              <a:buSzPct val="85000"/>
              <a:buFont typeface="Wingdings" panose="05000000000000000000" charset="0"/>
              <a:buChar char="l"/>
            </a:pPr>
            <a:r>
              <a:rPr lang="zh-CN" altLang="en-US" sz="2000" kern="100" dirty="0">
                <a:cs typeface="Times New Roman" panose="02020603050405020304" charset="0"/>
                <a:sym typeface="+mn-ea"/>
              </a:rPr>
              <a:t>样本点围绕曲线</a:t>
            </a:r>
            <a:r>
              <a:rPr lang="en-US" altLang="zh-CN" sz="2000" kern="100" dirty="0">
                <a:cs typeface="Times New Roman" panose="02020603050405020304" charset="0"/>
                <a:sym typeface="+mn-ea"/>
              </a:rPr>
              <a:t>y=x</a:t>
            </a:r>
            <a:r>
              <a:rPr lang="en-US" altLang="zh-CN" sz="2000" kern="100" baseline="30000" dirty="0">
                <a:cs typeface="Times New Roman" panose="02020603050405020304" charset="0"/>
                <a:sym typeface="+mn-ea"/>
              </a:rPr>
              <a:t>2</a:t>
            </a:r>
            <a:r>
              <a:rPr lang="zh-CN" altLang="en-US" sz="2000" kern="100" dirty="0">
                <a:cs typeface="Times New Roman" panose="02020603050405020304" charset="0"/>
                <a:sym typeface="+mn-ea"/>
              </a:rPr>
              <a:t>随机采样而得；</a:t>
            </a:r>
            <a:endParaRPr lang="zh-CN" altLang="en-US" sz="2000" kern="100" dirty="0">
              <a:cs typeface="Times New Roman" panose="02020603050405020304" charset="0"/>
              <a:sym typeface="+mn-ea"/>
            </a:endParaRPr>
          </a:p>
          <a:p>
            <a:pPr>
              <a:lnSpc>
                <a:spcPct val="150000"/>
              </a:lnSpc>
              <a:buClr>
                <a:srgbClr val="031D89"/>
              </a:buClr>
              <a:buSzPct val="85000"/>
              <a:buFont typeface="Wingdings" panose="05000000000000000000" charset="0"/>
              <a:buChar char="l"/>
            </a:pPr>
            <a:r>
              <a:rPr lang="zh-CN" altLang="en-US" sz="2000" kern="100" dirty="0">
                <a:cs typeface="Times New Roman" panose="02020603050405020304" charset="0"/>
                <a:sym typeface="+mn-ea"/>
              </a:rPr>
              <a:t>当使用二次多项式对样本点进</a:t>
            </a:r>
            <a:r>
              <a:rPr lang="zh-CN" altLang="en-US" sz="2000" kern="100" dirty="0">
                <a:cs typeface="Times New Roman" panose="02020603050405020304" charset="0"/>
                <a:sym typeface="+mn-ea"/>
              </a:rPr>
              <a:t>行拟合时可以得到曲线：</a:t>
            </a:r>
            <a:endParaRPr lang="zh-CN" altLang="en-US" sz="2000" kern="100" dirty="0">
              <a:cs typeface="Times New Roman" panose="02020603050405020304" charset="0"/>
              <a:sym typeface="+mn-ea"/>
            </a:endParaRPr>
          </a:p>
          <a:p>
            <a:pPr marL="82550" indent="0">
              <a:lnSpc>
                <a:spcPct val="150000"/>
              </a:lnSpc>
              <a:buClr>
                <a:srgbClr val="031D89"/>
              </a:buClr>
              <a:buSzPct val="85000"/>
              <a:buFont typeface="Wingdings" panose="05000000000000000000" charset="0"/>
              <a:buNone/>
            </a:pPr>
            <a:r>
              <a:rPr lang="en-US" altLang="zh-CN" sz="2000" kern="100" dirty="0">
                <a:solidFill>
                  <a:srgbClr val="FF0000"/>
                </a:solidFill>
                <a:cs typeface="Times New Roman" panose="02020603050405020304" charset="0"/>
                <a:sym typeface="+mn-ea"/>
              </a:rPr>
              <a:t>             y=1.01x</a:t>
            </a:r>
            <a:r>
              <a:rPr lang="en-US" altLang="zh-CN" sz="2000" kern="100" baseline="30000" dirty="0">
                <a:solidFill>
                  <a:srgbClr val="FF0000"/>
                </a:solidFill>
                <a:cs typeface="Times New Roman" panose="02020603050405020304" charset="0"/>
                <a:sym typeface="+mn-ea"/>
              </a:rPr>
              <a:t>2</a:t>
            </a:r>
            <a:r>
              <a:rPr lang="en-US" altLang="zh-CN" sz="2000" kern="100" dirty="0">
                <a:solidFill>
                  <a:srgbClr val="FF0000"/>
                </a:solidFill>
                <a:cs typeface="Times New Roman" panose="02020603050405020304" charset="0"/>
                <a:sym typeface="+mn-ea"/>
              </a:rPr>
              <a:t>+0.0903x-3.75</a:t>
            </a:r>
            <a:endParaRPr lang="en-US" altLang="zh-CN" sz="2000" kern="100" dirty="0">
              <a:solidFill>
                <a:srgbClr val="FF0000"/>
              </a:solidFill>
              <a:cs typeface="Times New Roman" panose="02020603050405020304" charset="0"/>
              <a:sym typeface="+mn-ea"/>
            </a:endParaRPr>
          </a:p>
          <a:p>
            <a:pPr marL="82550" indent="0">
              <a:lnSpc>
                <a:spcPct val="150000"/>
              </a:lnSpc>
              <a:buClr>
                <a:srgbClr val="031D89"/>
              </a:buClr>
              <a:buSzPct val="85000"/>
              <a:buFont typeface="Wingdings" panose="05000000000000000000" charset="0"/>
              <a:buNone/>
            </a:pPr>
            <a:r>
              <a:rPr lang="en-US" altLang="zh-CN" sz="2000" kern="100" dirty="0">
                <a:solidFill>
                  <a:srgbClr val="FF0000"/>
                </a:solidFill>
                <a:cs typeface="Times New Roman" panose="02020603050405020304" charset="0"/>
                <a:sym typeface="+mn-ea"/>
              </a:rPr>
              <a:t>     </a:t>
            </a:r>
            <a:r>
              <a:rPr lang="zh-CN" altLang="en-US" sz="2000" kern="100" dirty="0">
                <a:cs typeface="Times New Roman" panose="02020603050405020304" charset="0"/>
                <a:sym typeface="+mn-ea"/>
              </a:rPr>
              <a:t>所有的样本点都不在该曲线上，但</a:t>
            </a:r>
            <a:endParaRPr lang="zh-CN" altLang="en-US" sz="2000" kern="100" dirty="0">
              <a:cs typeface="Times New Roman" panose="02020603050405020304" charset="0"/>
              <a:sym typeface="+mn-ea"/>
            </a:endParaRPr>
          </a:p>
          <a:p>
            <a:pPr marL="82550" indent="0">
              <a:lnSpc>
                <a:spcPct val="150000"/>
              </a:lnSpc>
              <a:buClr>
                <a:srgbClr val="031D89"/>
              </a:buClr>
              <a:buSzPct val="85000"/>
              <a:buFont typeface="Wingdings" panose="05000000000000000000" charset="0"/>
              <a:buNone/>
            </a:pPr>
            <a:r>
              <a:rPr lang="en-US" altLang="zh-CN" sz="2000" kern="100" dirty="0">
                <a:cs typeface="Times New Roman" panose="02020603050405020304" charset="0"/>
                <a:sym typeface="+mn-ea"/>
              </a:rPr>
              <a:t>     </a:t>
            </a:r>
            <a:r>
              <a:rPr lang="zh-CN" altLang="en-US" sz="2000" kern="100" dirty="0">
                <a:cs typeface="Times New Roman" panose="02020603050405020304" charset="0"/>
                <a:sym typeface="+mn-ea"/>
              </a:rPr>
              <a:t>该方程与</a:t>
            </a:r>
            <a:r>
              <a:rPr lang="en-US" altLang="zh-CN" sz="2000" kern="100" dirty="0">
                <a:cs typeface="Times New Roman" panose="02020603050405020304" charset="0"/>
                <a:sym typeface="+mn-ea"/>
              </a:rPr>
              <a:t>y=x</a:t>
            </a:r>
            <a:r>
              <a:rPr lang="en-US" altLang="zh-CN" sz="2000" kern="100" baseline="30000" dirty="0">
                <a:cs typeface="Times New Roman" panose="02020603050405020304" charset="0"/>
                <a:sym typeface="+mn-ea"/>
              </a:rPr>
              <a:t>2</a:t>
            </a:r>
            <a:r>
              <a:rPr lang="zh-CN" altLang="en-US" sz="2000" kern="100" dirty="0">
                <a:cs typeface="Times New Roman" panose="02020603050405020304" charset="0"/>
                <a:sym typeface="+mn-ea"/>
              </a:rPr>
              <a:t>整体上重合，拟合</a:t>
            </a:r>
            <a:endParaRPr lang="zh-CN" altLang="en-US" sz="2000" kern="100" dirty="0">
              <a:cs typeface="Times New Roman" panose="02020603050405020304" charset="0"/>
              <a:sym typeface="+mn-ea"/>
            </a:endParaRPr>
          </a:p>
          <a:p>
            <a:pPr marL="82550" indent="0">
              <a:lnSpc>
                <a:spcPct val="150000"/>
              </a:lnSpc>
              <a:buClr>
                <a:srgbClr val="031D89"/>
              </a:buClr>
              <a:buSzPct val="85000"/>
              <a:buFont typeface="Wingdings" panose="05000000000000000000" charset="0"/>
              <a:buNone/>
            </a:pPr>
            <a:r>
              <a:rPr lang="zh-CN" altLang="en-US" sz="2000" kern="100" dirty="0">
                <a:cs typeface="Times New Roman" panose="02020603050405020304" charset="0"/>
                <a:sym typeface="+mn-ea"/>
              </a:rPr>
              <a:t> </a:t>
            </a:r>
            <a:r>
              <a:rPr lang="en-US" altLang="zh-CN" sz="2000" kern="100" dirty="0">
                <a:cs typeface="Times New Roman" panose="02020603050405020304" charset="0"/>
                <a:sym typeface="+mn-ea"/>
              </a:rPr>
              <a:t>    </a:t>
            </a:r>
            <a:r>
              <a:rPr lang="zh-CN" altLang="en-US" sz="2000" kern="100" dirty="0">
                <a:cs typeface="Times New Roman" panose="02020603050405020304" charset="0"/>
                <a:sym typeface="+mn-ea"/>
              </a:rPr>
              <a:t>效果较好。</a:t>
            </a:r>
            <a:endParaRPr lang="zh-CN" altLang="en-US" sz="2000" kern="100" dirty="0">
              <a:cs typeface="Times New Roman" panose="02020603050405020304" charset="0"/>
              <a:sym typeface="+mn-ea"/>
            </a:endParaRPr>
          </a:p>
          <a:p>
            <a:pPr algn="just">
              <a:lnSpc>
                <a:spcPct val="150000"/>
              </a:lnSpc>
              <a:buClr>
                <a:srgbClr val="031D89"/>
              </a:buClr>
              <a:buSzPct val="85000"/>
              <a:buFont typeface="Wingdings" panose="05000000000000000000" charset="0"/>
              <a:buChar char="l"/>
            </a:pPr>
            <a:r>
              <a:rPr lang="zh-CN" altLang="en-US" sz="2000" kern="100" dirty="0">
                <a:cs typeface="Times New Roman" panose="02020603050405020304" charset="0"/>
                <a:sym typeface="+mn-ea"/>
              </a:rPr>
              <a:t>当使用一次多项式进行拟合得到</a:t>
            </a:r>
            <a:r>
              <a:rPr lang="en-US" altLang="zh-CN" sz="2000" kern="100" dirty="0">
                <a:solidFill>
                  <a:srgbClr val="FF0000"/>
                </a:solidFill>
                <a:cs typeface="Times New Roman" panose="02020603050405020304" charset="0"/>
                <a:sym typeface="+mn-ea"/>
              </a:rPr>
              <a:t>y=9.211x-15.91</a:t>
            </a:r>
            <a:r>
              <a:rPr lang="zh-CN" altLang="en-US" sz="2000" kern="100" dirty="0">
                <a:solidFill>
                  <a:srgbClr val="FF0000"/>
                </a:solidFill>
                <a:cs typeface="Times New Roman" panose="02020603050405020304" charset="0"/>
                <a:sym typeface="+mn-ea"/>
              </a:rPr>
              <a:t>，</a:t>
            </a:r>
            <a:r>
              <a:rPr lang="zh-CN" altLang="en-US" sz="2000" kern="100" dirty="0">
                <a:solidFill>
                  <a:schemeClr val="tx1"/>
                </a:solidFill>
                <a:cs typeface="Times New Roman" panose="02020603050405020304" charset="0"/>
                <a:sym typeface="+mn-ea"/>
              </a:rPr>
              <a:t>该模型都不能对样本集合进行很好的拟合。</a:t>
            </a:r>
            <a:endParaRPr lang="zh-CN" altLang="en-US" sz="2000" kern="100" dirty="0">
              <a:solidFill>
                <a:schemeClr val="tx1"/>
              </a:solidFill>
              <a:cs typeface="Times New Roman" panose="02020603050405020304" charset="0"/>
              <a:sym typeface="+mn-ea"/>
            </a:endParaRPr>
          </a:p>
          <a:p>
            <a:pPr>
              <a:lnSpc>
                <a:spcPct val="150000"/>
              </a:lnSpc>
              <a:buClr>
                <a:srgbClr val="031D89"/>
              </a:buClr>
              <a:buSzPct val="85000"/>
              <a:buFont typeface="Wingdings" panose="05000000000000000000" charset="0"/>
              <a:buChar char="l"/>
            </a:pPr>
            <a:endParaRPr lang="zh-CN" altLang="en-US" sz="2000" kern="100" dirty="0">
              <a:cs typeface="Times New Roman" panose="02020603050405020304" charset="0"/>
              <a:sym typeface="+mn-ea"/>
            </a:endParaRPr>
          </a:p>
          <a:p>
            <a:pPr>
              <a:lnSpc>
                <a:spcPct val="150000"/>
              </a:lnSpc>
              <a:buClr>
                <a:srgbClr val="031D89"/>
              </a:buClr>
              <a:buSzPct val="85000"/>
              <a:buFont typeface="Wingdings" panose="05000000000000000000" charset="0"/>
              <a:buChar char="l"/>
            </a:pPr>
            <a:endParaRPr lang="zh-CN" altLang="en-US" sz="2000" kern="100" dirty="0">
              <a:cs typeface="Times New Roman" panose="02020603050405020304" charset="0"/>
              <a:sym typeface="+mn-ea"/>
            </a:endParaRPr>
          </a:p>
        </p:txBody>
      </p:sp>
      <p:sp>
        <p:nvSpPr>
          <p:cNvPr id="9" name="标题 1"/>
          <p:cNvSpPr>
            <a:spLocks noGrp="1"/>
          </p:cNvSpPr>
          <p:nvPr/>
        </p:nvSpPr>
        <p:spPr>
          <a:xfrm>
            <a:off x="107950" y="-98425"/>
            <a:ext cx="7182485" cy="959485"/>
          </a:xfrm>
          <a:prstGeom prst="rect">
            <a:avLst/>
          </a:prstGeom>
        </p:spPr>
        <p:txBody>
          <a:bodyPr anchor="ctr">
            <a:normAutofit lnSpcReduction="20000"/>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lstStyle>
          <a:p>
            <a:r>
              <a:rPr lang="zh-CN" altLang="en-US" sz="3200"/>
              <a:t>机器学习模型评估</a:t>
            </a:r>
            <a:r>
              <a:rPr lang="en-US" altLang="zh-CN" sz="3200"/>
              <a:t>——</a:t>
            </a:r>
            <a:r>
              <a:rPr lang="zh-CN" altLang="en-US" sz="3200"/>
              <a:t>过拟合和欠拟合</a:t>
            </a:r>
            <a:endParaRPr lang="zh-CN" altLang="en-US" sz="3200"/>
          </a:p>
        </p:txBody>
      </p:sp>
      <p:sp>
        <p:nvSpPr>
          <p:cNvPr id="6" name="文本框 5"/>
          <p:cNvSpPr txBox="1"/>
          <p:nvPr/>
        </p:nvSpPr>
        <p:spPr>
          <a:xfrm>
            <a:off x="467995" y="5370830"/>
            <a:ext cx="8530590" cy="1476375"/>
          </a:xfrm>
          <a:prstGeom prst="rect">
            <a:avLst/>
          </a:prstGeom>
          <a:noFill/>
        </p:spPr>
        <p:txBody>
          <a:bodyPr wrap="square" rtlCol="0" anchor="t">
            <a:spAutoFit/>
          </a:bodyPr>
          <a:p>
            <a:pPr>
              <a:lnSpc>
                <a:spcPct val="150000"/>
              </a:lnSpc>
              <a:buClr>
                <a:srgbClr val="031D89"/>
              </a:buClr>
              <a:buSzPct val="85000"/>
              <a:buFont typeface="Wingdings" panose="05000000000000000000" charset="0"/>
              <a:buChar char="l"/>
            </a:pPr>
            <a:r>
              <a:rPr lang="zh-CN" altLang="en-US" sz="2000" kern="100" dirty="0">
                <a:cs typeface="Times New Roman" panose="02020603050405020304" charset="0"/>
                <a:sym typeface="+mn-ea"/>
              </a:rPr>
              <a:t>当使用五次多项式进行拟合得到</a:t>
            </a:r>
            <a:endParaRPr lang="zh-CN" altLang="en-US" sz="2000" kern="100" dirty="0">
              <a:cs typeface="Times New Roman" panose="02020603050405020304" charset="0"/>
              <a:sym typeface="+mn-ea"/>
            </a:endParaRPr>
          </a:p>
          <a:p>
            <a:pPr indent="0">
              <a:lnSpc>
                <a:spcPct val="150000"/>
              </a:lnSpc>
              <a:buClr>
                <a:srgbClr val="031D89"/>
              </a:buClr>
              <a:buSzPct val="85000"/>
              <a:buFont typeface="Wingdings" panose="05000000000000000000" charset="0"/>
              <a:buNone/>
            </a:pPr>
            <a:r>
              <a:rPr lang="en-US" altLang="zh-CN" sz="2000" kern="100" dirty="0">
                <a:solidFill>
                  <a:srgbClr val="FF0000"/>
                </a:solidFill>
                <a:cs typeface="Times New Roman" panose="02020603050405020304" charset="0"/>
                <a:sym typeface="+mn-ea"/>
              </a:rPr>
              <a:t>   y=-0.00343x</a:t>
            </a:r>
            <a:r>
              <a:rPr lang="en-US" altLang="zh-CN" sz="2000" kern="100" baseline="30000" dirty="0">
                <a:solidFill>
                  <a:srgbClr val="FF0000"/>
                </a:solidFill>
                <a:cs typeface="Times New Roman" panose="02020603050405020304" charset="0"/>
                <a:sym typeface="+mn-ea"/>
              </a:rPr>
              <a:t>5</a:t>
            </a:r>
            <a:r>
              <a:rPr lang="en-US" altLang="zh-CN" sz="2000" kern="100" dirty="0">
                <a:solidFill>
                  <a:srgbClr val="FF0000"/>
                </a:solidFill>
                <a:cs typeface="Times New Roman" panose="02020603050405020304" charset="0"/>
                <a:sym typeface="+mn-ea"/>
              </a:rPr>
              <a:t>+0.0185x</a:t>
            </a:r>
            <a:r>
              <a:rPr lang="en-US" altLang="zh-CN" sz="2000" kern="100" baseline="30000" dirty="0">
                <a:solidFill>
                  <a:srgbClr val="FF0000"/>
                </a:solidFill>
                <a:cs typeface="Times New Roman" panose="02020603050405020304" charset="0"/>
                <a:sym typeface="+mn-ea"/>
              </a:rPr>
              <a:t>4</a:t>
            </a:r>
            <a:r>
              <a:rPr lang="en-US" altLang="zh-CN" sz="2000" kern="100" dirty="0">
                <a:solidFill>
                  <a:srgbClr val="FF0000"/>
                </a:solidFill>
                <a:cs typeface="Times New Roman" panose="02020603050405020304" charset="0"/>
                <a:sym typeface="+mn-ea"/>
              </a:rPr>
              <a:t>+0.59x</a:t>
            </a:r>
            <a:r>
              <a:rPr lang="en-US" altLang="zh-CN" sz="2000" kern="100" baseline="30000" dirty="0">
                <a:solidFill>
                  <a:srgbClr val="FF0000"/>
                </a:solidFill>
                <a:cs typeface="Times New Roman" panose="02020603050405020304" charset="0"/>
                <a:sym typeface="+mn-ea"/>
              </a:rPr>
              <a:t>3</a:t>
            </a:r>
            <a:r>
              <a:rPr lang="en-US" altLang="zh-CN" sz="2000" kern="100" dirty="0">
                <a:solidFill>
                  <a:srgbClr val="FF0000"/>
                </a:solidFill>
                <a:cs typeface="Times New Roman" panose="02020603050405020304" charset="0"/>
                <a:sym typeface="+mn-ea"/>
              </a:rPr>
              <a:t>-4.86x</a:t>
            </a:r>
            <a:r>
              <a:rPr lang="en-US" altLang="zh-CN" sz="2000" kern="100" baseline="30000" dirty="0">
                <a:solidFill>
                  <a:srgbClr val="FF0000"/>
                </a:solidFill>
                <a:cs typeface="Times New Roman" panose="02020603050405020304" charset="0"/>
                <a:sym typeface="+mn-ea"/>
              </a:rPr>
              <a:t>2</a:t>
            </a:r>
            <a:r>
              <a:rPr lang="en-US" altLang="zh-CN" sz="2000" kern="100" dirty="0">
                <a:solidFill>
                  <a:srgbClr val="FF0000"/>
                </a:solidFill>
                <a:cs typeface="Times New Roman" panose="02020603050405020304" charset="0"/>
                <a:sym typeface="+mn-ea"/>
              </a:rPr>
              <a:t>+15.0x-9.58</a:t>
            </a:r>
            <a:r>
              <a:rPr lang="zh-CN" altLang="en-US" sz="2000" kern="100" dirty="0">
                <a:solidFill>
                  <a:srgbClr val="FF0000"/>
                </a:solidFill>
                <a:cs typeface="Times New Roman" panose="02020603050405020304" charset="0"/>
                <a:sym typeface="+mn-ea"/>
              </a:rPr>
              <a:t>，</a:t>
            </a:r>
            <a:r>
              <a:rPr lang="zh-CN" altLang="en-US" sz="2000" kern="100" dirty="0">
                <a:cs typeface="Times New Roman" panose="02020603050405020304" charset="0"/>
                <a:sym typeface="+mn-ea"/>
              </a:rPr>
              <a:t>该模型几乎通过了每个样本点，但当</a:t>
            </a:r>
            <a:r>
              <a:rPr lang="en-US" altLang="zh-CN" sz="2000" kern="100" dirty="0">
                <a:cs typeface="Times New Roman" panose="02020603050405020304" charset="0"/>
                <a:sym typeface="+mn-ea"/>
              </a:rPr>
              <a:t>x&gt;10</a:t>
            </a:r>
            <a:r>
              <a:rPr lang="zh-CN" altLang="en-US" sz="2000" kern="100" dirty="0">
                <a:cs typeface="Times New Roman" panose="02020603050405020304" charset="0"/>
                <a:sym typeface="+mn-ea"/>
              </a:rPr>
              <a:t>时，则会发生明显的预测错误。</a:t>
            </a:r>
            <a:endParaRPr lang="zh-CN" altLang="en-US" sz="2000" kern="100" dirty="0">
              <a:cs typeface="Times New Roman" panose="02020603050405020304" charset="0"/>
              <a:sym typeface="+mn-ea"/>
            </a:endParaRPr>
          </a:p>
        </p:txBody>
      </p:sp>
      <p:grpSp>
        <p:nvGrpSpPr>
          <p:cNvPr id="10" name="组合 9"/>
          <p:cNvGrpSpPr/>
          <p:nvPr/>
        </p:nvGrpSpPr>
        <p:grpSpPr>
          <a:xfrm>
            <a:off x="4023360" y="4709160"/>
            <a:ext cx="2949575" cy="719455"/>
            <a:chOff x="6336" y="7416"/>
            <a:chExt cx="4645" cy="1133"/>
          </a:xfrm>
        </p:grpSpPr>
        <p:sp>
          <p:nvSpPr>
            <p:cNvPr id="7" name="文本框 6"/>
            <p:cNvSpPr txBox="1"/>
            <p:nvPr/>
          </p:nvSpPr>
          <p:spPr>
            <a:xfrm rot="21300000">
              <a:off x="7880" y="7416"/>
              <a:ext cx="3101" cy="919"/>
            </a:xfrm>
            <a:prstGeom prst="rect">
              <a:avLst/>
            </a:prstGeom>
            <a:noFill/>
          </p:spPr>
          <p:txBody>
            <a:bodyPr wrap="square" rtlCol="0" anchor="t">
              <a:spAutoFit/>
            </a:bodyPr>
            <a:p>
              <a:r>
                <a:rPr lang="zh-CN" altLang="zh-CN" sz="3200" b="1" kern="0" dirty="0">
                  <a:solidFill>
                    <a:srgbClr val="FF0000"/>
                  </a:solidFill>
                  <a:effectLst/>
                  <a:latin typeface="+mn-ea"/>
                  <a:cs typeface="+mn-ea"/>
                  <a:sym typeface="+mn-ea"/>
                </a:rPr>
                <a:t>欠拟合</a:t>
              </a:r>
              <a:endParaRPr lang="zh-CN" altLang="zh-CN" sz="3200" b="1" kern="0" dirty="0">
                <a:solidFill>
                  <a:srgbClr val="FF0000"/>
                </a:solidFill>
                <a:effectLst/>
                <a:latin typeface="+mn-ea"/>
                <a:cs typeface="+mn-ea"/>
                <a:sym typeface="+mn-ea"/>
              </a:endParaRPr>
            </a:p>
          </p:txBody>
        </p:sp>
        <p:sp>
          <p:nvSpPr>
            <p:cNvPr id="8" name="右箭头 7"/>
            <p:cNvSpPr/>
            <p:nvPr/>
          </p:nvSpPr>
          <p:spPr>
            <a:xfrm rot="20580000">
              <a:off x="6336" y="7982"/>
              <a:ext cx="1461" cy="567"/>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11" name="组合 10"/>
          <p:cNvGrpSpPr/>
          <p:nvPr/>
        </p:nvGrpSpPr>
        <p:grpSpPr>
          <a:xfrm>
            <a:off x="5361305" y="5220970"/>
            <a:ext cx="2956560" cy="749935"/>
            <a:chOff x="6212" y="7303"/>
            <a:chExt cx="4656" cy="1181"/>
          </a:xfrm>
        </p:grpSpPr>
        <p:sp>
          <p:nvSpPr>
            <p:cNvPr id="12" name="文本框 11"/>
            <p:cNvSpPr txBox="1"/>
            <p:nvPr/>
          </p:nvSpPr>
          <p:spPr>
            <a:xfrm rot="21120000">
              <a:off x="7767" y="7303"/>
              <a:ext cx="3101" cy="919"/>
            </a:xfrm>
            <a:prstGeom prst="rect">
              <a:avLst/>
            </a:prstGeom>
            <a:noFill/>
          </p:spPr>
          <p:txBody>
            <a:bodyPr wrap="square" rtlCol="0" anchor="t">
              <a:spAutoFit/>
            </a:bodyPr>
            <a:p>
              <a:r>
                <a:rPr lang="zh-CN" altLang="zh-CN" sz="3200" b="1" kern="0" dirty="0">
                  <a:solidFill>
                    <a:srgbClr val="FF0000"/>
                  </a:solidFill>
                  <a:effectLst/>
                  <a:latin typeface="+mn-ea"/>
                  <a:cs typeface="+mn-ea"/>
                  <a:sym typeface="+mn-ea"/>
                </a:rPr>
                <a:t>过拟合</a:t>
              </a:r>
              <a:endParaRPr lang="zh-CN" altLang="zh-CN" sz="3200" b="1" kern="0" dirty="0">
                <a:solidFill>
                  <a:srgbClr val="FF0000"/>
                </a:solidFill>
                <a:effectLst/>
                <a:latin typeface="+mn-ea"/>
                <a:cs typeface="+mn-ea"/>
                <a:sym typeface="+mn-ea"/>
              </a:endParaRPr>
            </a:p>
          </p:txBody>
        </p:sp>
        <p:sp>
          <p:nvSpPr>
            <p:cNvPr id="13" name="右箭头 12"/>
            <p:cNvSpPr/>
            <p:nvPr/>
          </p:nvSpPr>
          <p:spPr>
            <a:xfrm rot="20580000">
              <a:off x="6212" y="7917"/>
              <a:ext cx="1394" cy="567"/>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2" name="文本框 1"/>
          <p:cNvSpPr txBox="1"/>
          <p:nvPr/>
        </p:nvSpPr>
        <p:spPr>
          <a:xfrm>
            <a:off x="4860290" y="837565"/>
            <a:ext cx="3727450" cy="3322955"/>
          </a:xfrm>
          <a:prstGeom prst="rect">
            <a:avLst/>
          </a:prstGeom>
          <a:noFill/>
        </p:spPr>
        <p:txBody>
          <a:bodyPr wrap="square" rtlCol="0" anchor="t">
            <a:spAutoFit/>
          </a:bodyPr>
          <a:p>
            <a:pPr marL="342900" indent="-342900">
              <a:lnSpc>
                <a:spcPct val="150000"/>
              </a:lnSpc>
              <a:buClr>
                <a:srgbClr val="031D89"/>
              </a:buClr>
              <a:buSzPct val="85000"/>
              <a:buFont typeface="Wingdings" panose="05000000000000000000" charset="0"/>
              <a:buChar char="Ø"/>
            </a:pPr>
            <a:r>
              <a:rPr lang="zh-CN" altLang="en-US" sz="2000" kern="100" dirty="0">
                <a:cs typeface="Times New Roman" panose="02020603050405020304" charset="0"/>
                <a:sym typeface="+mn-ea"/>
              </a:rPr>
              <a:t>当训练损失较大时，说明模型不能对数据进行很好的拟合，称这种情况为</a:t>
            </a:r>
            <a:r>
              <a:rPr lang="zh-CN" altLang="en-US" sz="2000" b="1" kern="100" dirty="0">
                <a:solidFill>
                  <a:srgbClr val="FF0000"/>
                </a:solidFill>
                <a:cs typeface="Times New Roman" panose="02020603050405020304" charset="0"/>
                <a:sym typeface="+mn-ea"/>
              </a:rPr>
              <a:t>欠拟合</a:t>
            </a:r>
            <a:r>
              <a:rPr lang="zh-CN" altLang="en-US" sz="2000" kern="100" dirty="0">
                <a:cs typeface="Times New Roman" panose="02020603050405020304" charset="0"/>
                <a:sym typeface="+mn-ea"/>
              </a:rPr>
              <a:t>；当训练误差小且明显低于泛化误差时，称这种情况为</a:t>
            </a:r>
            <a:r>
              <a:rPr lang="zh-CN" altLang="en-US" sz="2000" b="1" kern="100" dirty="0">
                <a:solidFill>
                  <a:srgbClr val="FF0000"/>
                </a:solidFill>
                <a:cs typeface="Times New Roman" panose="02020603050405020304" charset="0"/>
                <a:sym typeface="+mn-ea"/>
              </a:rPr>
              <a:t>过拟合</a:t>
            </a:r>
            <a:r>
              <a:rPr lang="zh-CN" altLang="en-US" sz="2000" kern="100" dirty="0">
                <a:cs typeface="Times New Roman" panose="02020603050405020304" charset="0"/>
                <a:sym typeface="+mn-ea"/>
              </a:rPr>
              <a:t>。此时模型的泛化能力在在较弱。</a:t>
            </a:r>
            <a:endParaRPr lang="zh-CN" altLang="en-US" sz="2000" kern="100" dirty="0">
              <a:cs typeface="Times New Roman" panose="0202060305040502030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linds(horizontal)">
                                      <p:cBhvr>
                                        <p:cTn id="20" dur="500"/>
                                        <p:tgtEl>
                                          <p:spTgt spid="3">
                                            <p:txEl>
                                              <p:pRg st="3" end="3"/>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blinds(horizontal)">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blinds(horizontal)">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500" fill="hold"/>
                                        <p:tgtEl>
                                          <p:spTgt spid="6"/>
                                        </p:tgtEl>
                                        <p:attrNameLst>
                                          <p:attrName>ppt_x</p:attrName>
                                        </p:attrNameLst>
                                      </p:cBhvr>
                                      <p:tavLst>
                                        <p:tav tm="0">
                                          <p:val>
                                            <p:strVal val="#ppt_x"/>
                                          </p:val>
                                        </p:tav>
                                        <p:tav tm="100000">
                                          <p:val>
                                            <p:strVal val="#ppt_x"/>
                                          </p:val>
                                        </p:tav>
                                      </p:tavLst>
                                    </p:anim>
                                    <p:anim calcmode="lin" valueType="num">
                                      <p:cBhvr additive="base">
                                        <p:cTn id="3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500" fill="hold"/>
                                        <p:tgtEl>
                                          <p:spTgt spid="10"/>
                                        </p:tgtEl>
                                        <p:attrNameLst>
                                          <p:attrName>ppt_x</p:attrName>
                                        </p:attrNameLst>
                                      </p:cBhvr>
                                      <p:tavLst>
                                        <p:tav tm="0">
                                          <p:val>
                                            <p:strVal val="#ppt_x"/>
                                          </p:val>
                                        </p:tav>
                                        <p:tav tm="100000">
                                          <p:val>
                                            <p:strVal val="#ppt_x"/>
                                          </p:val>
                                        </p:tav>
                                      </p:tavLst>
                                    </p:anim>
                                    <p:anim calcmode="lin" valueType="num">
                                      <p:cBhvr additive="base">
                                        <p:cTn id="4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additive="base">
                                        <p:cTn id="48" dur="500" fill="hold"/>
                                        <p:tgtEl>
                                          <p:spTgt spid="11"/>
                                        </p:tgtEl>
                                        <p:attrNameLst>
                                          <p:attrName>ppt_x</p:attrName>
                                        </p:attrNameLst>
                                      </p:cBhvr>
                                      <p:tavLst>
                                        <p:tav tm="0">
                                          <p:val>
                                            <p:strVal val="#ppt_x"/>
                                          </p:val>
                                        </p:tav>
                                        <p:tav tm="100000">
                                          <p:val>
                                            <p:strVal val="#ppt_x"/>
                                          </p:val>
                                        </p:tav>
                                      </p:tavLst>
                                    </p:anim>
                                    <p:anim calcmode="lin" valueType="num">
                                      <p:cBhvr additive="base">
                                        <p:cTn id="4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2" name="标题 13"/>
          <p:cNvSpPr>
            <a:spLocks noGrp="1"/>
          </p:cNvSpPr>
          <p:nvPr/>
        </p:nvSpPr>
        <p:spPr>
          <a:xfrm>
            <a:off x="142875" y="153988"/>
            <a:ext cx="8316913" cy="431800"/>
          </a:xfrm>
          <a:prstGeom prst="rect">
            <a:avLst/>
          </a:prstGeom>
          <a:noFill/>
          <a:ln w="9525">
            <a:noFill/>
          </a:ln>
        </p:spPr>
        <p:txBody>
          <a:bodyPr vert="horz" wrap="square" lIns="91440" tIns="45720" rIns="91440" bIns="45720" anchor="ctr" anchorCtr="0"/>
          <a:lst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5pPr>
            <a:lvl6pPr marL="457200"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9pPr>
          </a:lstStyle>
          <a:p>
            <a:pPr algn="l"/>
            <a:r>
              <a:rPr lang="zh-CN" altLang="en-US" sz="3200">
                <a:solidFill>
                  <a:schemeClr val="tx2">
                    <a:satMod val="130000"/>
                  </a:schemeClr>
                </a:solidFill>
                <a:effectLst>
                  <a:outerShdw blurRad="50000" dist="30000" dir="5400000" algn="tl" rotWithShape="0">
                    <a:srgbClr val="000000">
                      <a:alpha val="30000"/>
                    </a:srgbClr>
                  </a:outerShdw>
                </a:effectLst>
              </a:rPr>
              <a:t>课程背景</a:t>
            </a:r>
            <a:endParaRPr lang="zh-CN" altLang="en-US" sz="3200">
              <a:solidFill>
                <a:schemeClr val="tx2">
                  <a:satMod val="130000"/>
                </a:schemeClr>
              </a:solidFill>
              <a:effectLst>
                <a:outerShdw blurRad="50000" dist="30000" dir="5400000" algn="tl" rotWithShape="0">
                  <a:srgbClr val="000000">
                    <a:alpha val="30000"/>
                  </a:srgbClr>
                </a:outerShdw>
              </a:effectLst>
            </a:endParaRPr>
          </a:p>
        </p:txBody>
      </p:sp>
      <p:sp>
        <p:nvSpPr>
          <p:cNvPr id="10" name="Rectangle 3"/>
          <p:cNvSpPr txBox="1">
            <a:spLocks noChangeArrowheads="1"/>
          </p:cNvSpPr>
          <p:nvPr/>
        </p:nvSpPr>
        <p:spPr>
          <a:xfrm>
            <a:off x="251460" y="1052830"/>
            <a:ext cx="8428038" cy="5195888"/>
          </a:xfrm>
          <a:prstGeom prst="rect">
            <a:avLst/>
          </a:prstGeom>
        </p:spPr>
        <p:txBody>
          <a:bodyPr>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457200" marR="0" lvl="0" indent="-457200" algn="l" defTabSz="914400" rtl="0" eaLnBrk="1" fontAlgn="auto" latinLnBrk="0" hangingPunct="1">
              <a:lnSpc>
                <a:spcPct val="120000"/>
              </a:lnSpc>
              <a:spcBef>
                <a:spcPct val="20000"/>
              </a:spcBef>
              <a:spcAft>
                <a:spcPts val="600"/>
              </a:spcAft>
              <a:buClr>
                <a:srgbClr val="031D89"/>
              </a:buClr>
              <a:buSzTx/>
              <a:buFont typeface="Wingdings" panose="05000000000000000000" pitchFamily="2" charset="2"/>
              <a:buChar char="l"/>
              <a:defRPr/>
            </a:pPr>
            <a:r>
              <a:rPr kumimoji="0" lang="zh-CN" altLang="en-US" sz="2000" b="1" i="0" u="none" strike="noStrike" kern="1200" cap="none" spc="0" normalizeH="0" baseline="0" noProof="0" dirty="0">
                <a:ln>
                  <a:noFill/>
                </a:ln>
                <a:solidFill>
                  <a:schemeClr val="tx1"/>
                </a:solidFill>
                <a:effectLst/>
                <a:uLnTx/>
                <a:uFillTx/>
                <a:latin typeface="华文中宋" panose="02010600040101010101" charset="-122"/>
                <a:ea typeface="华文中宋" panose="02010600040101010101" charset="-122"/>
                <a:cs typeface="+mn-cs"/>
              </a:rPr>
              <a:t>人工智能与大数据时代</a:t>
            </a:r>
            <a:endParaRPr kumimoji="0" lang="en-US" altLang="zh-CN" sz="2400" b="1" i="0" u="none" strike="noStrike" kern="1200" cap="none" spc="0" normalizeH="0" baseline="0" noProof="0" dirty="0">
              <a:ln>
                <a:noFill/>
              </a:ln>
              <a:solidFill>
                <a:schemeClr val="tx2"/>
              </a:solidFill>
              <a:effectLst/>
              <a:uLnTx/>
              <a:uFillTx/>
              <a:latin typeface="微软雅黑" panose="020B0503020204020204" charset="-122"/>
              <a:ea typeface="微软雅黑" panose="020B0503020204020204" charset="-122"/>
              <a:cs typeface="+mn-cs"/>
            </a:endParaRPr>
          </a:p>
          <a:p>
            <a:pPr marL="457200" marR="0" lvl="0" indent="-457200" algn="l" defTabSz="914400" rtl="0" eaLnBrk="1" fontAlgn="auto" latinLnBrk="0" hangingPunct="1">
              <a:lnSpc>
                <a:spcPct val="120000"/>
              </a:lnSpc>
              <a:spcBef>
                <a:spcPct val="20000"/>
              </a:spcBef>
              <a:spcAft>
                <a:spcPts val="600"/>
              </a:spcAft>
              <a:buClrTx/>
              <a:buSzTx/>
              <a:buFont typeface="Wingdings" panose="05000000000000000000" pitchFamily="2" charset="2"/>
              <a:buChar char="l"/>
              <a:defRPr/>
            </a:pPr>
            <a:endParaRPr kumimoji="0" lang="en-US" altLang="zh-CN" sz="3600" b="0" i="0" u="none" strike="noStrike" kern="1200" cap="none" spc="0" normalizeH="0" baseline="0" noProof="0" dirty="0">
              <a:ln>
                <a:noFill/>
              </a:ln>
              <a:solidFill>
                <a:schemeClr val="tx2"/>
              </a:solidFill>
              <a:effectLst/>
              <a:uLnTx/>
              <a:uFillTx/>
              <a:latin typeface="微软雅黑" panose="020B0503020204020204" charset="-122"/>
              <a:ea typeface="微软雅黑" panose="020B0503020204020204" charset="-122"/>
              <a:cs typeface="+mn-cs"/>
            </a:endParaRPr>
          </a:p>
          <a:p>
            <a:pPr marL="457200" marR="0" lvl="0" indent="-457200" algn="l" defTabSz="914400" rtl="0" eaLnBrk="1" fontAlgn="auto" latinLnBrk="0" hangingPunct="1">
              <a:lnSpc>
                <a:spcPct val="120000"/>
              </a:lnSpc>
              <a:spcBef>
                <a:spcPct val="20000"/>
              </a:spcBef>
              <a:spcAft>
                <a:spcPts val="600"/>
              </a:spcAft>
              <a:buClrTx/>
              <a:buSzTx/>
              <a:buFont typeface="Wingdings" panose="05000000000000000000" pitchFamily="2" charset="2"/>
              <a:buChar char="l"/>
              <a:defRPr/>
            </a:pPr>
            <a:endParaRPr kumimoji="0" lang="zh-CN" altLang="zh-CN" sz="2000" b="0" i="0" u="none" strike="noStrike" kern="1200" cap="none" spc="0" normalizeH="0" baseline="0" noProof="0" dirty="0">
              <a:ln>
                <a:noFill/>
              </a:ln>
              <a:solidFill>
                <a:schemeClr val="tx2"/>
              </a:solidFill>
              <a:effectLst/>
              <a:uLnTx/>
              <a:uFillTx/>
              <a:latin typeface="微软雅黑" panose="020B0503020204020204" charset="-122"/>
              <a:ea typeface="微软雅黑" panose="020B0503020204020204" charset="-122"/>
              <a:cs typeface="+mn-cs"/>
            </a:endParaRPr>
          </a:p>
          <a:p>
            <a:pPr marL="457200" marR="0" lvl="0" indent="-457200" algn="l" defTabSz="914400" rtl="0" eaLnBrk="1" fontAlgn="auto" latinLnBrk="0" hangingPunct="1">
              <a:lnSpc>
                <a:spcPct val="120000"/>
              </a:lnSpc>
              <a:spcBef>
                <a:spcPct val="20000"/>
              </a:spcBef>
              <a:spcAft>
                <a:spcPts val="600"/>
              </a:spcAft>
              <a:buClrTx/>
              <a:buSzTx/>
              <a:buFont typeface="Wingdings" panose="05000000000000000000" pitchFamily="2" charset="2"/>
              <a:buChar char="l"/>
              <a:defRPr/>
            </a:pPr>
            <a:endParaRPr kumimoji="0" lang="zh-CN" altLang="zh-CN" sz="2000" b="0" i="0" u="none" strike="noStrike" kern="1200" cap="none" spc="0" normalizeH="0" baseline="0" noProof="0" dirty="0">
              <a:ln>
                <a:noFill/>
              </a:ln>
              <a:solidFill>
                <a:schemeClr val="tx2"/>
              </a:solidFill>
              <a:effectLst/>
              <a:uLnTx/>
              <a:uFillTx/>
              <a:latin typeface="微软雅黑" panose="020B0503020204020204" charset="-122"/>
              <a:ea typeface="微软雅黑" panose="020B0503020204020204" charset="-122"/>
              <a:cs typeface="+mn-cs"/>
            </a:endParaRPr>
          </a:p>
          <a:p>
            <a:pPr marL="914400" marR="0" lvl="1" indent="-457200" algn="l" defTabSz="914400" rtl="0" eaLnBrk="1" fontAlgn="base" latinLnBrk="0" hangingPunct="1">
              <a:lnSpc>
                <a:spcPct val="120000"/>
              </a:lnSpc>
              <a:spcBef>
                <a:spcPct val="20000"/>
              </a:spcBef>
              <a:spcAft>
                <a:spcPts val="600"/>
              </a:spcAft>
              <a:buClr>
                <a:srgbClr val="031D89"/>
              </a:buClr>
              <a:buSzPct val="85000"/>
              <a:buFont typeface="Wingdings" panose="05000000000000000000" pitchFamily="2" charset="2"/>
              <a:buChar char="l"/>
              <a:defRPr/>
            </a:pPr>
            <a:r>
              <a:rPr kumimoji="0" lang="zh-CN" altLang="en-US" sz="2000" b="1" i="0" u="none" strike="noStrike" kern="1200" cap="none" spc="0" normalizeH="0" baseline="0" noProof="0" dirty="0">
                <a:ln>
                  <a:noFill/>
                </a:ln>
                <a:solidFill>
                  <a:schemeClr val="tx1"/>
                </a:solidFill>
                <a:effectLst/>
                <a:uLnTx/>
                <a:uFillTx/>
                <a:latin typeface="华文中宋" panose="02010600040101010101" charset="-122"/>
                <a:ea typeface="华文中宋" panose="02010600040101010101" charset="-122"/>
                <a:cs typeface="+mn-cs"/>
              </a:rPr>
              <a:t>应用：</a:t>
            </a:r>
            <a:r>
              <a:rPr kumimoji="0" lang="en-US" altLang="zh-CN" sz="2000" b="1" i="0" u="none" strike="noStrike" kern="1200" cap="none" spc="0" normalizeH="0" baseline="0" noProof="0" dirty="0">
                <a:ln>
                  <a:noFill/>
                </a:ln>
                <a:solidFill>
                  <a:schemeClr val="tx1"/>
                </a:solidFill>
                <a:effectLst/>
                <a:uLnTx/>
                <a:uFillTx/>
                <a:latin typeface="华文中宋" panose="02010600040101010101" charset="-122"/>
                <a:ea typeface="华文中宋" panose="02010600040101010101" charset="-122"/>
                <a:cs typeface="+mn-cs"/>
              </a:rPr>
              <a:t>Deepseek</a:t>
            </a:r>
            <a:r>
              <a:rPr kumimoji="0" lang="zh-CN" altLang="en-US" sz="2000" b="1" i="0" u="none" strike="noStrike" kern="1200" cap="none" spc="0" normalizeH="0" baseline="0" noProof="0" dirty="0">
                <a:ln>
                  <a:noFill/>
                </a:ln>
                <a:solidFill>
                  <a:schemeClr val="tx1"/>
                </a:solidFill>
                <a:effectLst/>
                <a:uLnTx/>
                <a:uFillTx/>
                <a:latin typeface="华文中宋" panose="02010600040101010101" charset="-122"/>
                <a:ea typeface="华文中宋" panose="02010600040101010101" charset="-122"/>
                <a:cs typeface="+mn-cs"/>
              </a:rPr>
              <a:t> </a:t>
            </a:r>
            <a:r>
              <a:rPr kumimoji="0" lang="en-US" altLang="zh-CN" sz="2000" b="0" i="0" u="none" strike="noStrike" kern="1200" cap="none" spc="0" normalizeH="0" baseline="0" noProof="0" dirty="0">
                <a:ln>
                  <a:noFill/>
                </a:ln>
                <a:solidFill>
                  <a:schemeClr val="tx2"/>
                </a:solidFill>
                <a:effectLst/>
                <a:uLnTx/>
                <a:uFillTx/>
                <a:latin typeface="微软雅黑" panose="020B0503020204020204" charset="-122"/>
                <a:ea typeface="微软雅黑" panose="020B0503020204020204" charset="-122"/>
                <a:cs typeface="+mn-cs"/>
              </a:rPr>
              <a:t>        </a:t>
            </a:r>
            <a:endParaRPr kumimoji="0" lang="zh-CN" altLang="en-US" sz="2000" b="1" i="0" u="none" strike="noStrike" kern="1200" cap="none" spc="0" normalizeH="0" baseline="0" noProof="0" dirty="0">
              <a:ln>
                <a:noFill/>
              </a:ln>
              <a:solidFill>
                <a:schemeClr val="tx1"/>
              </a:solidFill>
              <a:effectLst/>
              <a:uLnTx/>
              <a:uFillTx/>
              <a:latin typeface="华文中宋" panose="02010600040101010101" charset="-122"/>
              <a:ea typeface="华文中宋" panose="02010600040101010101" charset="-122"/>
              <a:cs typeface="+mn-cs"/>
            </a:endParaRPr>
          </a:p>
          <a:p>
            <a:pPr marL="457200" marR="0" lvl="1" indent="0" algn="l" defTabSz="914400" rtl="0" eaLnBrk="1" fontAlgn="base" latinLnBrk="0" hangingPunct="1">
              <a:lnSpc>
                <a:spcPct val="120000"/>
              </a:lnSpc>
              <a:spcBef>
                <a:spcPct val="20000"/>
              </a:spcBef>
              <a:spcAft>
                <a:spcPts val="60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2"/>
                </a:solidFill>
                <a:effectLst/>
                <a:uLnTx/>
                <a:uFillTx/>
                <a:latin typeface="微软雅黑" panose="020B0503020204020204" charset="-122"/>
                <a:ea typeface="微软雅黑" panose="020B0503020204020204" charset="-122"/>
                <a:cs typeface="+mn-cs"/>
              </a:rPr>
              <a:t>           </a:t>
            </a:r>
            <a:endParaRPr kumimoji="0" lang="zh-CN" altLang="en-US" sz="2000" b="0" i="0" u="none" strike="noStrike" kern="1200" cap="none" spc="0" normalizeH="0" baseline="0" noProof="0" dirty="0">
              <a:ln>
                <a:noFill/>
              </a:ln>
              <a:solidFill>
                <a:schemeClr val="tx2"/>
              </a:solidFill>
              <a:effectLst/>
              <a:uLnTx/>
              <a:uFillTx/>
              <a:latin typeface="微软雅黑" panose="020B0503020204020204" charset="-122"/>
              <a:ea typeface="微软雅黑" panose="020B0503020204020204" charset="-122"/>
              <a:cs typeface="+mn-cs"/>
            </a:endParaRPr>
          </a:p>
        </p:txBody>
      </p:sp>
      <p:pic>
        <p:nvPicPr>
          <p:cNvPr id="17413" name="Picture 2" descr="C:\Users\Marbo\Desktop\Digital-Man1.jpg"/>
          <p:cNvPicPr>
            <a:picLocks noChangeAspect="1"/>
          </p:cNvPicPr>
          <p:nvPr/>
        </p:nvPicPr>
        <p:blipFill>
          <a:blip r:embed="rId1"/>
          <a:stretch>
            <a:fillRect/>
          </a:stretch>
        </p:blipFill>
        <p:spPr>
          <a:xfrm>
            <a:off x="3707765" y="1628775"/>
            <a:ext cx="2539365" cy="1367790"/>
          </a:xfrm>
          <a:prstGeom prst="rect">
            <a:avLst/>
          </a:prstGeom>
          <a:noFill/>
          <a:ln w="9525">
            <a:noFill/>
          </a:ln>
        </p:spPr>
      </p:pic>
      <p:pic>
        <p:nvPicPr>
          <p:cNvPr id="2" name="图片 1"/>
          <p:cNvPicPr/>
          <p:nvPr/>
        </p:nvPicPr>
        <p:blipFill>
          <a:blip r:embed="rId2"/>
          <a:stretch>
            <a:fillRect/>
          </a:stretch>
        </p:blipFill>
        <p:spPr>
          <a:xfrm>
            <a:off x="3779520" y="3644900"/>
            <a:ext cx="4117975" cy="2933700"/>
          </a:xfrm>
          <a:prstGeom prst="rect">
            <a:avLst/>
          </a:prstGeom>
        </p:spPr>
      </p:pic>
      <p:sp>
        <p:nvSpPr>
          <p:cNvPr id="14" name="文本框 13"/>
          <p:cNvSpPr txBox="1"/>
          <p:nvPr/>
        </p:nvSpPr>
        <p:spPr>
          <a:xfrm>
            <a:off x="611780" y="4365157"/>
            <a:ext cx="2931795" cy="1568450"/>
          </a:xfrm>
          <a:prstGeom prst="rect">
            <a:avLst/>
          </a:prstGeom>
          <a:noFill/>
        </p:spPr>
        <p:txBody>
          <a:bodyPr wrap="none" rtlCol="0">
            <a:spAutoFit/>
          </a:bodyPr>
          <a:p>
            <a:pPr>
              <a:lnSpc>
                <a:spcPct val="200000"/>
              </a:lnSpc>
            </a:pPr>
            <a:r>
              <a:rPr lang="zh-CN" altLang="zh-CN" sz="2400" b="1" kern="0" dirty="0">
                <a:solidFill>
                  <a:srgbClr val="FF0000"/>
                </a:solidFill>
                <a:effectLst/>
                <a:latin typeface="+mn-ea"/>
                <a:cs typeface="+mn-ea"/>
              </a:rPr>
              <a:t>背后的技术是什么？</a:t>
            </a:r>
            <a:endParaRPr lang="zh-CN" altLang="zh-CN" sz="2400" b="1" kern="0" dirty="0">
              <a:solidFill>
                <a:srgbClr val="FF0000"/>
              </a:solidFill>
              <a:effectLst/>
              <a:latin typeface="+mn-ea"/>
              <a:cs typeface="+mn-ea"/>
            </a:endParaRPr>
          </a:p>
          <a:p>
            <a:pPr>
              <a:lnSpc>
                <a:spcPct val="200000"/>
              </a:lnSpc>
            </a:pPr>
            <a:r>
              <a:rPr lang="zh-CN" altLang="zh-CN" sz="2400" b="1" kern="0" dirty="0">
                <a:solidFill>
                  <a:srgbClr val="FF0000"/>
                </a:solidFill>
                <a:effectLst/>
                <a:latin typeface="+mn-ea"/>
                <a:cs typeface="+mn-ea"/>
              </a:rPr>
              <a:t>是如何实现的？</a:t>
            </a:r>
            <a:r>
              <a:rPr lang="zh-CN" altLang="zh-CN" b="1" dirty="0">
                <a:solidFill>
                  <a:srgbClr val="FF0000"/>
                </a:solidFill>
                <a:effectLst/>
                <a:latin typeface="+mn-ea"/>
                <a:cs typeface="+mn-ea"/>
              </a:rPr>
              <a:t> </a:t>
            </a:r>
            <a:endParaRPr kumimoji="1" lang="zh-CN" altLang="zh-CN" b="1" dirty="0">
              <a:solidFill>
                <a:srgbClr val="FF0000"/>
              </a:solidFill>
              <a:effectLst/>
              <a:latin typeface="+mn-ea"/>
              <a:cs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11505" y="980440"/>
            <a:ext cx="7932420" cy="1527175"/>
          </a:xfrm>
        </p:spPr>
        <p:txBody>
          <a:bodyPr>
            <a:normAutofit/>
          </a:bodyPr>
          <a:lstStyle/>
          <a:p>
            <a:pPr algn="just" fontAlgn="auto">
              <a:lnSpc>
                <a:spcPct val="150000"/>
              </a:lnSpc>
            </a:pPr>
            <a:r>
              <a:rPr lang="zh-CN" altLang="en-US" sz="2000">
                <a:latin typeface="Times New Roman" panose="02020603050405020304" charset="0"/>
                <a:cs typeface="Times New Roman" panose="02020603050405020304" charset="0"/>
              </a:rPr>
              <a:t>Scikit-Learn是基于 Python 语言的机器学习工具。它建立在 NumPy, SciPy, Pandas 和 Matplotlib 之上，里面的 API 的设计非常好，所有对象的接口简单，很适合新手上路。</a:t>
            </a:r>
            <a:endParaRPr lang="zh-CN" altLang="en-US" sz="2000">
              <a:latin typeface="Times New Roman" panose="02020603050405020304" charset="0"/>
              <a:cs typeface="Times New Roman" panose="02020603050405020304" charset="0"/>
            </a:endParaRPr>
          </a:p>
        </p:txBody>
      </p:sp>
      <p:pic>
        <p:nvPicPr>
          <p:cNvPr id="5" name="图片 4"/>
          <p:cNvPicPr>
            <a:picLocks noChangeAspect="1"/>
          </p:cNvPicPr>
          <p:nvPr/>
        </p:nvPicPr>
        <p:blipFill>
          <a:blip r:embed="rId1"/>
          <a:stretch>
            <a:fillRect/>
          </a:stretch>
        </p:blipFill>
        <p:spPr>
          <a:xfrm>
            <a:off x="899160" y="2626833"/>
            <a:ext cx="8020596" cy="3651114"/>
          </a:xfrm>
          <a:prstGeom prst="rect">
            <a:avLst/>
          </a:prstGeom>
        </p:spPr>
      </p:pic>
      <p:sp>
        <p:nvSpPr>
          <p:cNvPr id="9" name="标题 1"/>
          <p:cNvSpPr>
            <a:spLocks noGrp="1"/>
          </p:cNvSpPr>
          <p:nvPr/>
        </p:nvSpPr>
        <p:spPr>
          <a:xfrm>
            <a:off x="107950" y="-98425"/>
            <a:ext cx="6637020" cy="959485"/>
          </a:xfrm>
          <a:prstGeom prst="rect">
            <a:avLst/>
          </a:prstGeom>
        </p:spPr>
        <p:txBody>
          <a:bodyPr anchor="ctr">
            <a:normAutofit lnSpcReduction="20000"/>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lstStyle>
          <a:p>
            <a:r>
              <a:rPr lang="en-US" altLang="zh-CN" sz="3200"/>
              <a:t>Python</a:t>
            </a:r>
            <a:r>
              <a:rPr lang="zh-CN" altLang="en-US" sz="3200"/>
              <a:t>机器学习工具</a:t>
            </a:r>
            <a:endParaRPr lang="zh-CN" altLang="en-US" sz="3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nvSpPr>
        <p:spPr>
          <a:xfrm>
            <a:off x="107950" y="-98425"/>
            <a:ext cx="6637020" cy="959485"/>
          </a:xfrm>
          <a:prstGeom prst="rect">
            <a:avLst/>
          </a:prstGeom>
        </p:spPr>
        <p:txBody>
          <a:bodyPr anchor="ctr">
            <a:normAutofit lnSpcReduction="20000"/>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lstStyle>
          <a:p>
            <a:r>
              <a:rPr lang="en-US" altLang="zh-CN" sz="3200"/>
              <a:t>Python</a:t>
            </a:r>
            <a:r>
              <a:rPr lang="zh-CN" altLang="en-US" sz="3200"/>
              <a:t>机器学习工具</a:t>
            </a:r>
            <a:endParaRPr lang="zh-CN" altLang="en-US" sz="3200"/>
          </a:p>
        </p:txBody>
      </p:sp>
      <p:sp>
        <p:nvSpPr>
          <p:cNvPr id="4" name="标题 3"/>
          <p:cNvSpPr>
            <a:spLocks noGrp="1"/>
          </p:cNvSpPr>
          <p:nvPr>
            <p:ph type="title"/>
          </p:nvPr>
        </p:nvSpPr>
        <p:spPr>
          <a:xfrm>
            <a:off x="540258" y="537528"/>
            <a:ext cx="7498080" cy="1143000"/>
          </a:xfrm>
        </p:spPr>
        <p:txBody>
          <a:bodyPr/>
          <a:p>
            <a:r>
              <a:rPr kumimoji="1" lang="en-GB" altLang="zh-CN" sz="3600" dirty="0" err="1"/>
              <a:t>sklearn</a:t>
            </a:r>
            <a:r>
              <a:rPr kumimoji="1" lang="en-GB" altLang="zh-CN" sz="3600" dirty="0"/>
              <a:t> algorithm cheat sheet</a:t>
            </a:r>
            <a:endParaRPr kumimoji="1" lang="en-GB" altLang="zh-CN" sz="3600" dirty="0"/>
          </a:p>
        </p:txBody>
      </p:sp>
      <p:pic>
        <p:nvPicPr>
          <p:cNvPr id="3" name="图片 2"/>
          <p:cNvPicPr/>
          <p:nvPr>
            <p:custDataLst>
              <p:tags r:id="rId1"/>
            </p:custDataLst>
          </p:nvPr>
        </p:nvPicPr>
        <p:blipFill>
          <a:blip r:embed="rId2"/>
          <a:stretch>
            <a:fillRect/>
          </a:stretch>
        </p:blipFill>
        <p:spPr>
          <a:xfrm>
            <a:off x="798830" y="1628775"/>
            <a:ext cx="7239635" cy="4751705"/>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03848" y="2644775"/>
            <a:ext cx="3703955" cy="1568450"/>
          </a:xfrm>
          <a:prstGeom prst="rect">
            <a:avLst/>
          </a:prstGeom>
          <a:noFill/>
        </p:spPr>
        <p:txBody>
          <a:bodyPr wrap="square" rtlCol="0">
            <a:spAutoFit/>
          </a:bodyPr>
          <a:lstStyle/>
          <a:p>
            <a:pPr algn="ctr"/>
            <a:r>
              <a:rPr lang="zh-CN" altLang="en-US" sz="9600" dirty="0">
                <a:ln w="9525" cmpd="sng">
                  <a:solidFill>
                    <a:schemeClr val="accent1"/>
                  </a:solidFill>
                  <a:prstDash val="solid"/>
                </a:ln>
                <a:solidFill>
                  <a:srgbClr val="70AD47">
                    <a:tint val="1000"/>
                  </a:srgbClr>
                </a:solidFill>
                <a:effectLst>
                  <a:glow rad="38100">
                    <a:schemeClr val="accent1">
                      <a:alpha val="40000"/>
                    </a:schemeClr>
                  </a:glow>
                </a:effectLst>
              </a:rPr>
              <a:t>谢谢！</a:t>
            </a:r>
            <a:endParaRPr lang="zh-CN" altLang="en-US" sz="960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2" name="标题 13"/>
          <p:cNvSpPr>
            <a:spLocks noGrp="1"/>
          </p:cNvSpPr>
          <p:nvPr/>
        </p:nvSpPr>
        <p:spPr>
          <a:xfrm>
            <a:off x="142875" y="153988"/>
            <a:ext cx="8316913" cy="431800"/>
          </a:xfrm>
          <a:prstGeom prst="rect">
            <a:avLst/>
          </a:prstGeom>
          <a:noFill/>
          <a:ln w="9525">
            <a:noFill/>
          </a:ln>
        </p:spPr>
        <p:txBody>
          <a:bodyPr vert="horz" wrap="square" lIns="91440" tIns="45720" rIns="91440" bIns="45720" anchor="ctr" anchorCtr="0"/>
          <a:lst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5pPr>
            <a:lvl6pPr marL="457200"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9pPr>
          </a:lstStyle>
          <a:p>
            <a:pPr algn="l"/>
            <a:r>
              <a:rPr lang="zh-CN" altLang="en-US" sz="3200">
                <a:solidFill>
                  <a:schemeClr val="tx2">
                    <a:satMod val="130000"/>
                  </a:schemeClr>
                </a:solidFill>
                <a:effectLst>
                  <a:outerShdw blurRad="50000" dist="30000" dir="5400000" algn="tl" rotWithShape="0">
                    <a:srgbClr val="000000">
                      <a:alpha val="30000"/>
                    </a:srgbClr>
                  </a:outerShdw>
                </a:effectLst>
              </a:rPr>
              <a:t>课程背景</a:t>
            </a:r>
            <a:endParaRPr lang="zh-CN" altLang="en-US" sz="3200">
              <a:solidFill>
                <a:schemeClr val="tx2">
                  <a:satMod val="130000"/>
                </a:schemeClr>
              </a:solidFill>
              <a:effectLst>
                <a:outerShdw blurRad="50000" dist="30000" dir="5400000" algn="tl" rotWithShape="0">
                  <a:srgbClr val="000000">
                    <a:alpha val="30000"/>
                  </a:srgbClr>
                </a:outerShdw>
              </a:effectLst>
            </a:endParaRPr>
          </a:p>
        </p:txBody>
      </p:sp>
      <p:sp>
        <p:nvSpPr>
          <p:cNvPr id="21507" name="内容占位符 2"/>
          <p:cNvSpPr>
            <a:spLocks noGrp="1"/>
          </p:cNvSpPr>
          <p:nvPr>
            <p:ph idx="4294967295"/>
          </p:nvPr>
        </p:nvSpPr>
        <p:spPr>
          <a:xfrm>
            <a:off x="323850" y="980123"/>
            <a:ext cx="8496300" cy="5353050"/>
          </a:xfrm>
          <a:prstGeom prst="rect">
            <a:avLst/>
          </a:prstGeom>
          <a:noFill/>
          <a:ln w="9525">
            <a:noFill/>
          </a:ln>
        </p:spPr>
        <p:txBody>
          <a:bodyPr/>
          <a:p>
            <a:pPr marL="457200" indent="-457200">
              <a:lnSpc>
                <a:spcPct val="150000"/>
              </a:lnSpc>
              <a:spcBef>
                <a:spcPts val="1200"/>
              </a:spcBef>
              <a:spcAft>
                <a:spcPts val="1200"/>
              </a:spcAft>
              <a:buClr>
                <a:srgbClr val="031D89"/>
              </a:buClr>
              <a:buSzPct val="100000"/>
              <a:buFont typeface="Wingdings" panose="05000000000000000000" charset="0"/>
              <a:buChar char="l"/>
            </a:pPr>
            <a:r>
              <a:rPr lang="zh-CN" altLang="en-US" sz="2000" dirty="0">
                <a:latin typeface="华文中宋" panose="02010600040101010101" charset="-122"/>
                <a:ea typeface="华文中宋" panose="02010600040101010101" charset="-122"/>
                <a:cs typeface="华文中宋" panose="02010600040101010101" charset="-122"/>
              </a:rPr>
              <a:t>信息技术的飞速进步和</a:t>
            </a:r>
            <a:r>
              <a:rPr lang="en-US" altLang="zh-CN" sz="2000" dirty="0">
                <a:latin typeface="华文中宋" panose="02010600040101010101" charset="-122"/>
                <a:ea typeface="华文中宋" panose="02010600040101010101" charset="-122"/>
                <a:cs typeface="华文中宋" panose="02010600040101010101" charset="-122"/>
              </a:rPr>
              <a:t>“</a:t>
            </a:r>
            <a:r>
              <a:rPr lang="zh-CN" altLang="en-US" sz="2000" dirty="0">
                <a:latin typeface="华文中宋" panose="02010600040101010101" charset="-122"/>
                <a:ea typeface="华文中宋" panose="02010600040101010101" charset="-122"/>
                <a:cs typeface="华文中宋" panose="02010600040101010101" charset="-122"/>
              </a:rPr>
              <a:t>人工智能</a:t>
            </a:r>
            <a:r>
              <a:rPr lang="en-US" altLang="zh-CN" sz="2000" dirty="0">
                <a:latin typeface="华文中宋" panose="02010600040101010101" charset="-122"/>
                <a:ea typeface="华文中宋" panose="02010600040101010101" charset="-122"/>
                <a:cs typeface="华文中宋" panose="02010600040101010101" charset="-122"/>
              </a:rPr>
              <a:t>+”</a:t>
            </a:r>
            <a:r>
              <a:rPr lang="zh-CN" altLang="en-US" sz="2000" dirty="0">
                <a:latin typeface="华文中宋" panose="02010600040101010101" charset="-122"/>
                <a:ea typeface="华文中宋" panose="02010600040101010101" charset="-122"/>
                <a:cs typeface="华文中宋" panose="02010600040101010101" charset="-122"/>
              </a:rPr>
              <a:t>产业的全面推动，</a:t>
            </a:r>
            <a:r>
              <a:rPr lang="zh-CN" altLang="en-US" sz="2000" dirty="0">
                <a:latin typeface="华文中宋" panose="02010600040101010101" charset="-122"/>
                <a:ea typeface="华文中宋" panose="02010600040101010101" charset="-122"/>
                <a:cs typeface="华文中宋" panose="02010600040101010101" charset="-122"/>
                <a:sym typeface="+mn-ea"/>
              </a:rPr>
              <a:t>大大改变了人们的生活方式和组织运作方式</a:t>
            </a:r>
            <a:r>
              <a:rPr lang="zh-CN" altLang="en-US" sz="2000" dirty="0">
                <a:latin typeface="华文中宋" panose="02010600040101010101" charset="-122"/>
                <a:ea typeface="华文中宋" panose="02010600040101010101" charset="-122"/>
                <a:cs typeface="华文中宋" panose="02010600040101010101" charset="-122"/>
              </a:rPr>
              <a:t>。</a:t>
            </a:r>
            <a:endParaRPr lang="zh-CN" altLang="en-US" sz="2000" dirty="0">
              <a:latin typeface="华文中宋" panose="02010600040101010101" charset="-122"/>
              <a:ea typeface="华文中宋" panose="02010600040101010101" charset="-122"/>
              <a:cs typeface="华文中宋" panose="02010600040101010101" charset="-122"/>
            </a:endParaRPr>
          </a:p>
          <a:p>
            <a:pPr marL="457200" indent="-457200">
              <a:lnSpc>
                <a:spcPct val="150000"/>
              </a:lnSpc>
              <a:spcBef>
                <a:spcPts val="1200"/>
              </a:spcBef>
              <a:spcAft>
                <a:spcPts val="1200"/>
              </a:spcAft>
              <a:buClr>
                <a:srgbClr val="031D89"/>
              </a:buClr>
              <a:buSzPct val="100000"/>
              <a:buFont typeface="Wingdings" panose="05000000000000000000" charset="0"/>
              <a:buChar char="l"/>
            </a:pPr>
            <a:r>
              <a:rPr lang="zh-CN" altLang="en-US" sz="2000" dirty="0">
                <a:latin typeface="华文中宋" panose="02010600040101010101" charset="-122"/>
                <a:ea typeface="华文中宋" panose="02010600040101010101" charset="-122"/>
                <a:cs typeface="华文中宋" panose="02010600040101010101" charset="-122"/>
              </a:rPr>
              <a:t>随着信息技术和网络应用的飞速进步，机器学习、大数据分析领域的理论和方法也在快速发展中。机器学习与企业业务和人们生活的日趋融合，使得</a:t>
            </a:r>
            <a:r>
              <a:rPr lang="zh-CN" altLang="en-US" sz="2000" b="1" dirty="0">
                <a:solidFill>
                  <a:srgbClr val="031D89"/>
                </a:solidFill>
                <a:latin typeface="华文中宋" panose="02010600040101010101" charset="-122"/>
                <a:ea typeface="华文中宋" panose="02010600040101010101" charset="-122"/>
                <a:cs typeface="华文中宋" panose="02010600040101010101" charset="-122"/>
              </a:rPr>
              <a:t>许多传统问题变成了基于数据驱动的数据分析问题</a:t>
            </a:r>
            <a:r>
              <a:rPr lang="zh-CN" altLang="en-US" sz="2000" dirty="0">
                <a:latin typeface="华文中宋" panose="02010600040101010101" charset="-122"/>
                <a:ea typeface="华文中宋" panose="02010600040101010101" charset="-122"/>
                <a:cs typeface="华文中宋" panose="02010600040101010101" charset="-122"/>
              </a:rPr>
              <a:t>。</a:t>
            </a:r>
            <a:endParaRPr lang="en-US" altLang="zh-CN" sz="2000" dirty="0">
              <a:latin typeface="华文中宋" panose="02010600040101010101" charset="-122"/>
              <a:ea typeface="华文中宋" panose="02010600040101010101" charset="-122"/>
              <a:cs typeface="华文中宋" panose="02010600040101010101" charset="-122"/>
            </a:endParaRPr>
          </a:p>
          <a:p>
            <a:pPr lvl="2" eaLnBrk="1" hangingPunct="1">
              <a:lnSpc>
                <a:spcPct val="180000"/>
              </a:lnSpc>
              <a:spcBef>
                <a:spcPct val="0"/>
              </a:spcBef>
              <a:buNone/>
            </a:pPr>
            <a:endParaRPr lang="zh-CN" altLang="en-US" sz="2000" dirty="0"/>
          </a:p>
          <a:p>
            <a:pPr lvl="2" eaLnBrk="1" hangingPunct="1">
              <a:lnSpc>
                <a:spcPct val="180000"/>
              </a:lnSpc>
              <a:spcBef>
                <a:spcPct val="0"/>
              </a:spcBef>
              <a:buNone/>
            </a:pPr>
            <a:endParaRPr lang="zh-CN" altLang="en-US" sz="2000" dirty="0"/>
          </a:p>
        </p:txBody>
      </p:sp>
      <p:pic>
        <p:nvPicPr>
          <p:cNvPr id="2" name="图片 1"/>
          <p:cNvPicPr>
            <a:picLocks noChangeAspect="1"/>
          </p:cNvPicPr>
          <p:nvPr/>
        </p:nvPicPr>
        <p:blipFill>
          <a:blip r:embed="rId1"/>
          <a:stretch>
            <a:fillRect/>
          </a:stretch>
        </p:blipFill>
        <p:spPr>
          <a:xfrm>
            <a:off x="5329555" y="4113530"/>
            <a:ext cx="3002915" cy="2186940"/>
          </a:xfrm>
          <a:prstGeom prst="rect">
            <a:avLst/>
          </a:prstGeom>
        </p:spPr>
      </p:pic>
      <p:pic>
        <p:nvPicPr>
          <p:cNvPr id="21509" name="Picture 2" descr="C:\Users\Marbo\Desktop\00016c58d7d5158b35864c.jpg"/>
          <p:cNvPicPr>
            <a:picLocks noChangeAspect="1"/>
          </p:cNvPicPr>
          <p:nvPr/>
        </p:nvPicPr>
        <p:blipFill>
          <a:blip r:embed="rId2"/>
          <a:stretch>
            <a:fillRect/>
          </a:stretch>
        </p:blipFill>
        <p:spPr>
          <a:xfrm>
            <a:off x="787400" y="4195128"/>
            <a:ext cx="2813050" cy="2160587"/>
          </a:xfrm>
          <a:prstGeom prst="rect">
            <a:avLst/>
          </a:prstGeom>
          <a:noFill/>
          <a:ln w="9525">
            <a:noFill/>
          </a:ln>
        </p:spPr>
      </p:pic>
      <p:sp>
        <p:nvSpPr>
          <p:cNvPr id="12" name="虚尾箭头 11"/>
          <p:cNvSpPr/>
          <p:nvPr/>
        </p:nvSpPr>
        <p:spPr>
          <a:xfrm>
            <a:off x="3851275" y="4941253"/>
            <a:ext cx="1008063" cy="792163"/>
          </a:xfrm>
          <a:prstGeom prst="stripedRightArrow">
            <a:avLst/>
          </a:prstGeom>
          <a:gradFill>
            <a:gsLst>
              <a:gs pos="0">
                <a:srgbClr val="FBEAC7"/>
              </a:gs>
              <a:gs pos="17999">
                <a:srgbClr val="FEE7F2"/>
              </a:gs>
              <a:gs pos="36000">
                <a:srgbClr val="FAC77D"/>
              </a:gs>
              <a:gs pos="61000">
                <a:srgbClr val="FBA97D"/>
              </a:gs>
              <a:gs pos="82001">
                <a:srgbClr val="FBD49C"/>
              </a:gs>
              <a:gs pos="100000">
                <a:srgbClr val="FEE7F2"/>
              </a:gs>
            </a:gsLst>
            <a:lin ang="16200000" scaled="0"/>
          </a:gradFill>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2" name="标题 13"/>
          <p:cNvSpPr>
            <a:spLocks noGrp="1"/>
          </p:cNvSpPr>
          <p:nvPr/>
        </p:nvSpPr>
        <p:spPr>
          <a:xfrm>
            <a:off x="142875" y="153988"/>
            <a:ext cx="8316913" cy="431800"/>
          </a:xfrm>
          <a:prstGeom prst="rect">
            <a:avLst/>
          </a:prstGeom>
          <a:noFill/>
          <a:ln w="9525">
            <a:noFill/>
          </a:ln>
        </p:spPr>
        <p:txBody>
          <a:bodyPr vert="horz" wrap="square" lIns="91440" tIns="45720" rIns="91440" bIns="45720" anchor="ctr" anchorCtr="0"/>
          <a:lst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5pPr>
            <a:lvl6pPr marL="457200"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9pPr>
          </a:lstStyle>
          <a:p>
            <a:pPr algn="l"/>
            <a:r>
              <a:rPr lang="zh-CN" altLang="en-US" sz="3200">
                <a:solidFill>
                  <a:schemeClr val="tx2">
                    <a:satMod val="130000"/>
                  </a:schemeClr>
                </a:solidFill>
                <a:effectLst>
                  <a:outerShdw blurRad="50000" dist="30000" dir="5400000" algn="tl" rotWithShape="0">
                    <a:srgbClr val="000000">
                      <a:alpha val="30000"/>
                    </a:srgbClr>
                  </a:outerShdw>
                </a:effectLst>
              </a:rPr>
              <a:t>课程教学内容</a:t>
            </a:r>
            <a:endParaRPr lang="zh-CN" altLang="en-US" sz="3200">
              <a:solidFill>
                <a:schemeClr val="tx2">
                  <a:satMod val="130000"/>
                </a:schemeClr>
              </a:solidFill>
              <a:effectLst>
                <a:outerShdw blurRad="50000" dist="30000" dir="5400000" algn="tl" rotWithShape="0">
                  <a:srgbClr val="000000">
                    <a:alpha val="30000"/>
                  </a:srgbClr>
                </a:outerShdw>
              </a:effectLst>
            </a:endParaRPr>
          </a:p>
        </p:txBody>
      </p:sp>
      <p:sp>
        <p:nvSpPr>
          <p:cNvPr id="22531" name="内容占位符 2"/>
          <p:cNvSpPr>
            <a:spLocks noGrp="1"/>
          </p:cNvSpPr>
          <p:nvPr>
            <p:ph idx="4294967295"/>
          </p:nvPr>
        </p:nvSpPr>
        <p:spPr>
          <a:xfrm>
            <a:off x="323850" y="980123"/>
            <a:ext cx="8496300" cy="5353050"/>
          </a:xfrm>
          <a:prstGeom prst="rect">
            <a:avLst/>
          </a:prstGeom>
          <a:noFill/>
          <a:ln w="9525">
            <a:noFill/>
          </a:ln>
        </p:spPr>
        <p:txBody>
          <a:bodyPr>
            <a:normAutofit lnSpcReduction="20000"/>
          </a:bodyPr>
          <a:p>
            <a:pPr marL="0" indent="-356235" algn="l" defTabSz="914400" fontAlgn="auto">
              <a:lnSpc>
                <a:spcPct val="150000"/>
              </a:lnSpc>
              <a:buClr>
                <a:srgbClr val="031D89"/>
              </a:buClr>
              <a:buSzTx/>
              <a:buFont typeface="Wingdings" panose="05000000000000000000" pitchFamily="2" charset="2"/>
              <a:buChar char="l"/>
            </a:pPr>
            <a:r>
              <a:rPr lang="zh-CN" altLang="en-US" sz="2000" dirty="0">
                <a:latin typeface="+mn-ea"/>
                <a:cs typeface="+mn-ea"/>
              </a:rPr>
              <a:t>本课程将从反映机器学习领域的主流特征出发，通过讲解机器学习常用算法和数据分析的应用背景、主要功能和方法，旨在提升本科生对于数据驱动问题的理解，以及统计和数据分析的能力。</a:t>
            </a:r>
            <a:endParaRPr lang="zh-CN" altLang="en-US" sz="2000" dirty="0">
              <a:latin typeface="+mn-ea"/>
              <a:cs typeface="+mn-ea"/>
            </a:endParaRPr>
          </a:p>
          <a:p>
            <a:pPr marL="457200" indent="-457200">
              <a:lnSpc>
                <a:spcPct val="120000"/>
              </a:lnSpc>
              <a:spcAft>
                <a:spcPts val="600"/>
              </a:spcAft>
              <a:buFont typeface="Wingdings" panose="05000000000000000000" pitchFamily="2" charset="2"/>
              <a:buChar char="l"/>
            </a:pPr>
            <a:endParaRPr lang="zh-CN" altLang="en-US" sz="2400" dirty="0">
              <a:latin typeface="微软雅黑" panose="020B0503020204020204" charset="-122"/>
              <a:ea typeface="微软雅黑" panose="020B0503020204020204" charset="-122"/>
            </a:endParaRPr>
          </a:p>
          <a:p>
            <a:pPr marL="385445" indent="-349250" fontAlgn="auto">
              <a:lnSpc>
                <a:spcPct val="120000"/>
              </a:lnSpc>
              <a:spcAft>
                <a:spcPts val="600"/>
              </a:spcAft>
              <a:buClr>
                <a:srgbClr val="031D89"/>
              </a:buClr>
              <a:buSzPct val="95000"/>
              <a:buFont typeface="Wingdings" panose="05000000000000000000" pitchFamily="2" charset="2"/>
              <a:buChar char="l"/>
            </a:pPr>
            <a:r>
              <a:rPr lang="zh-CN" altLang="en-US" sz="2000" dirty="0">
                <a:latin typeface="+mn-ea"/>
                <a:cs typeface="+mn-ea"/>
              </a:rPr>
              <a:t>本课程在内容上主要涵盖三大方面的知识：</a:t>
            </a:r>
            <a:endParaRPr lang="zh-CN" altLang="en-US" sz="2000" dirty="0">
              <a:latin typeface="+mn-ea"/>
              <a:cs typeface="+mn-ea"/>
            </a:endParaRPr>
          </a:p>
          <a:p>
            <a:pPr lvl="1">
              <a:lnSpc>
                <a:spcPct val="120000"/>
              </a:lnSpc>
              <a:spcAft>
                <a:spcPts val="600"/>
              </a:spcAft>
              <a:buNone/>
            </a:pPr>
            <a:r>
              <a:rPr lang="zh-CN" altLang="en-US" sz="2000" dirty="0">
                <a:latin typeface="+mn-ea"/>
                <a:cs typeface="+mn-ea"/>
              </a:rPr>
              <a:t>（</a:t>
            </a:r>
            <a:r>
              <a:rPr lang="en-US" altLang="zh-CN" sz="2000" dirty="0">
                <a:latin typeface="+mn-ea"/>
                <a:cs typeface="+mn-ea"/>
              </a:rPr>
              <a:t>1</a:t>
            </a:r>
            <a:r>
              <a:rPr lang="zh-CN" altLang="en-US" sz="2000" dirty="0">
                <a:latin typeface="+mn-ea"/>
                <a:cs typeface="+mn-ea"/>
              </a:rPr>
              <a:t>）机器学习组成（</a:t>
            </a:r>
            <a:r>
              <a:rPr lang="en-US" altLang="zh-CN" sz="2000" dirty="0">
                <a:latin typeface="+mn-ea"/>
                <a:cs typeface="+mn-ea"/>
              </a:rPr>
              <a:t>2</a:t>
            </a:r>
            <a:r>
              <a:rPr lang="zh-CN" altLang="en-US" sz="2000" dirty="0">
                <a:latin typeface="+mn-ea"/>
                <a:cs typeface="+mn-ea"/>
              </a:rPr>
              <a:t>学时）</a:t>
            </a:r>
            <a:endParaRPr lang="en-US" altLang="zh-CN" sz="2000" dirty="0">
              <a:latin typeface="+mn-ea"/>
              <a:cs typeface="+mn-ea"/>
            </a:endParaRPr>
          </a:p>
          <a:p>
            <a:pPr lvl="1">
              <a:lnSpc>
                <a:spcPct val="120000"/>
              </a:lnSpc>
              <a:spcAft>
                <a:spcPts val="600"/>
              </a:spcAft>
              <a:buNone/>
            </a:pPr>
            <a:r>
              <a:rPr lang="zh-CN" altLang="en-US" sz="2000" dirty="0">
                <a:latin typeface="+mn-ea"/>
                <a:cs typeface="+mn-ea"/>
              </a:rPr>
              <a:t>（</a:t>
            </a:r>
            <a:r>
              <a:rPr lang="en-US" altLang="zh-CN" sz="2000" dirty="0">
                <a:latin typeface="+mn-ea"/>
                <a:cs typeface="+mn-ea"/>
              </a:rPr>
              <a:t>2</a:t>
            </a:r>
            <a:r>
              <a:rPr lang="zh-CN" altLang="en-US" sz="2000" dirty="0">
                <a:latin typeface="+mn-ea"/>
                <a:cs typeface="+mn-ea"/>
              </a:rPr>
              <a:t>）</a:t>
            </a:r>
            <a:r>
              <a:rPr lang="zh-CN" altLang="en-US" sz="2000" dirty="0">
                <a:latin typeface="+mn-ea"/>
                <a:cs typeface="+mn-ea"/>
                <a:sym typeface="+mn-ea"/>
              </a:rPr>
              <a:t>常用机器学习方法</a:t>
            </a:r>
            <a:r>
              <a:rPr lang="zh-CN" altLang="en-US" sz="2000" dirty="0">
                <a:latin typeface="+mn-ea"/>
                <a:cs typeface="+mn-ea"/>
              </a:rPr>
              <a:t>（</a:t>
            </a:r>
            <a:r>
              <a:rPr lang="en-US" altLang="zh-CN" sz="2000" dirty="0">
                <a:latin typeface="+mn-ea"/>
                <a:cs typeface="+mn-ea"/>
              </a:rPr>
              <a:t>30</a:t>
            </a:r>
            <a:r>
              <a:rPr lang="zh-CN" altLang="en-US" sz="2000" dirty="0">
                <a:latin typeface="+mn-ea"/>
                <a:cs typeface="+mn-ea"/>
              </a:rPr>
              <a:t>学时）</a:t>
            </a:r>
            <a:endParaRPr lang="en-US" altLang="zh-CN" sz="2000" dirty="0">
              <a:latin typeface="+mn-ea"/>
              <a:cs typeface="+mn-ea"/>
            </a:endParaRPr>
          </a:p>
          <a:p>
            <a:pPr lvl="1">
              <a:lnSpc>
                <a:spcPct val="120000"/>
              </a:lnSpc>
              <a:spcAft>
                <a:spcPts val="600"/>
              </a:spcAft>
              <a:buNone/>
            </a:pPr>
            <a:r>
              <a:rPr lang="zh-CN" altLang="en-US" sz="2000" dirty="0">
                <a:latin typeface="+mn-ea"/>
                <a:cs typeface="+mn-ea"/>
              </a:rPr>
              <a:t>（</a:t>
            </a:r>
            <a:r>
              <a:rPr lang="en-US" altLang="zh-CN" sz="2000" dirty="0">
                <a:latin typeface="+mn-ea"/>
                <a:cs typeface="+mn-ea"/>
              </a:rPr>
              <a:t>3</a:t>
            </a:r>
            <a:r>
              <a:rPr lang="zh-CN" altLang="en-US" sz="2000" dirty="0">
                <a:latin typeface="+mn-ea"/>
                <a:cs typeface="+mn-ea"/>
              </a:rPr>
              <a:t>）机器学习实例实验（</a:t>
            </a:r>
            <a:r>
              <a:rPr lang="en-US" altLang="zh-CN" sz="2000" dirty="0">
                <a:latin typeface="+mn-ea"/>
                <a:cs typeface="+mn-ea"/>
              </a:rPr>
              <a:t>32</a:t>
            </a:r>
            <a:r>
              <a:rPr lang="zh-CN" altLang="en-US" sz="2000" dirty="0">
                <a:latin typeface="+mn-ea"/>
                <a:cs typeface="+mn-ea"/>
              </a:rPr>
              <a:t>学时）</a:t>
            </a:r>
            <a:r>
              <a:rPr lang="en-US" altLang="zh-CN" sz="2000" dirty="0">
                <a:latin typeface="微软雅黑" panose="020B0503020204020204" charset="-122"/>
                <a:ea typeface="微软雅黑" panose="020B0503020204020204" charset="-122"/>
              </a:rPr>
              <a:t>   </a:t>
            </a:r>
            <a:endParaRPr lang="en-US" altLang="zh-CN" sz="2000" dirty="0">
              <a:latin typeface="微软雅黑" panose="020B0503020204020204" charset="-122"/>
              <a:ea typeface="微软雅黑" panose="020B0503020204020204" charset="-122"/>
            </a:endParaRPr>
          </a:p>
          <a:p>
            <a:pPr lvl="2" eaLnBrk="1" hangingPunct="1">
              <a:lnSpc>
                <a:spcPct val="180000"/>
              </a:lnSpc>
              <a:spcBef>
                <a:spcPct val="0"/>
              </a:spcBef>
              <a:buNone/>
            </a:pPr>
            <a:endParaRPr lang="zh-CN" altLang="en-US" sz="2000" dirty="0"/>
          </a:p>
          <a:p>
            <a:pPr lvl="2" eaLnBrk="1" hangingPunct="1">
              <a:lnSpc>
                <a:spcPct val="180000"/>
              </a:lnSpc>
              <a:spcBef>
                <a:spcPct val="0"/>
              </a:spcBef>
              <a:buNone/>
            </a:pPr>
            <a:r>
              <a:rPr lang="en-US" altLang="zh-CN" sz="2000" dirty="0"/>
              <a:t> </a:t>
            </a:r>
            <a:endParaRPr lang="en-US" altLang="zh-CN"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2" name="标题 13"/>
          <p:cNvSpPr>
            <a:spLocks noGrp="1"/>
          </p:cNvSpPr>
          <p:nvPr/>
        </p:nvSpPr>
        <p:spPr>
          <a:xfrm>
            <a:off x="142875" y="153988"/>
            <a:ext cx="8316913" cy="431800"/>
          </a:xfrm>
          <a:prstGeom prst="rect">
            <a:avLst/>
          </a:prstGeom>
          <a:noFill/>
          <a:ln w="9525">
            <a:noFill/>
          </a:ln>
        </p:spPr>
        <p:txBody>
          <a:bodyPr vert="horz" wrap="square" lIns="91440" tIns="45720" rIns="91440" bIns="45720" anchor="ctr" anchorCtr="0"/>
          <a:lst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5pPr>
            <a:lvl6pPr marL="457200"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9pPr>
          </a:lstStyle>
          <a:p>
            <a:pPr algn="l"/>
            <a:r>
              <a:rPr lang="zh-CN" altLang="en-US" sz="3200">
                <a:solidFill>
                  <a:schemeClr val="tx2">
                    <a:satMod val="130000"/>
                  </a:schemeClr>
                </a:solidFill>
                <a:effectLst>
                  <a:outerShdw blurRad="50000" dist="30000" dir="5400000" algn="tl" rotWithShape="0">
                    <a:srgbClr val="000000">
                      <a:alpha val="30000"/>
                    </a:srgbClr>
                  </a:outerShdw>
                </a:effectLst>
              </a:rPr>
              <a:t>课程参考资料</a:t>
            </a:r>
            <a:endParaRPr lang="en-US" altLang="zh-CN" sz="3200">
              <a:solidFill>
                <a:schemeClr val="tx2">
                  <a:satMod val="130000"/>
                </a:schemeClr>
              </a:solidFill>
              <a:effectLst>
                <a:outerShdw blurRad="50000" dist="30000" dir="5400000" algn="tl" rotWithShape="0">
                  <a:srgbClr val="000000">
                    <a:alpha val="30000"/>
                  </a:srgbClr>
                </a:outerShdw>
              </a:effectLst>
            </a:endParaRPr>
          </a:p>
        </p:txBody>
      </p:sp>
      <p:sp>
        <p:nvSpPr>
          <p:cNvPr id="23555" name="内容占位符 2"/>
          <p:cNvSpPr>
            <a:spLocks noGrp="1"/>
          </p:cNvSpPr>
          <p:nvPr>
            <p:ph idx="4294967295"/>
          </p:nvPr>
        </p:nvSpPr>
        <p:spPr>
          <a:xfrm>
            <a:off x="323850" y="752475"/>
            <a:ext cx="8496300" cy="5924550"/>
          </a:xfrm>
          <a:prstGeom prst="rect">
            <a:avLst/>
          </a:prstGeom>
          <a:noFill/>
          <a:ln w="9525">
            <a:noFill/>
          </a:ln>
        </p:spPr>
        <p:txBody>
          <a:bodyPr>
            <a:noAutofit/>
          </a:bodyPr>
          <a:p>
            <a:pPr marL="554355" lvl="1" indent="-457200" algn="l" fontAlgn="auto">
              <a:lnSpc>
                <a:spcPct val="120000"/>
              </a:lnSpc>
              <a:spcBef>
                <a:spcPts val="500"/>
              </a:spcBef>
              <a:spcAft>
                <a:spcPts val="600"/>
              </a:spcAft>
              <a:buClr>
                <a:srgbClr val="031D89"/>
              </a:buClr>
              <a:buSzTx/>
              <a:buFont typeface="Wingdings" panose="05000000000000000000" pitchFamily="2" charset="2"/>
              <a:buChar char="l"/>
            </a:pPr>
            <a:r>
              <a:rPr lang="en-US" altLang="zh-CN" sz="2000" dirty="0">
                <a:solidFill>
                  <a:schemeClr val="tx1"/>
                </a:solidFill>
                <a:latin typeface="华文中宋" panose="02010600040101010101" charset="-122"/>
                <a:ea typeface="华文中宋" panose="02010600040101010101" charset="-122"/>
                <a:cs typeface="华文中宋" panose="02010600040101010101" charset="-122"/>
              </a:rPr>
              <a:t>课程参考书目</a:t>
            </a:r>
            <a:endParaRPr lang="en-US" altLang="zh-CN" sz="2000" dirty="0">
              <a:solidFill>
                <a:schemeClr val="tx1"/>
              </a:solidFill>
              <a:latin typeface="华文中宋" panose="02010600040101010101" charset="-122"/>
              <a:ea typeface="华文中宋" panose="02010600040101010101" charset="-122"/>
              <a:cs typeface="华文中宋" panose="02010600040101010101" charset="-122"/>
            </a:endParaRPr>
          </a:p>
          <a:p>
            <a:pPr marL="914400" marR="0" lvl="1" indent="-457200" algn="l">
              <a:lnSpc>
                <a:spcPct val="120000"/>
              </a:lnSpc>
              <a:spcAft>
                <a:spcPts val="600"/>
              </a:spcAft>
              <a:buClr>
                <a:srgbClr val="031D89"/>
              </a:buClr>
              <a:buSzPct val="85000"/>
              <a:buFont typeface="Wingdings" panose="05000000000000000000" pitchFamily="2" charset="2"/>
              <a:buChar char="l"/>
            </a:pPr>
            <a:r>
              <a:rPr lang="en-US" altLang="zh-CN" sz="2000" dirty="0">
                <a:latin typeface="华文中宋" panose="02010600040101010101" charset="-122"/>
                <a:ea typeface="华文中宋" panose="02010600040101010101" charset="-122"/>
                <a:cs typeface="华文中宋" panose="02010600040101010101" charset="-122"/>
                <a:sym typeface="+mn-ea"/>
              </a:rPr>
              <a:t>选用教材:《机器学习原理及应用》，2021年8月第1版，吕云翔，王渌汀，袁琪等，北京：机械工业出版社</a:t>
            </a:r>
            <a:endParaRPr kumimoji="0" lang="en-US" altLang="zh-CN" sz="2000" kern="1200" cap="none" spc="0" normalizeH="0" baseline="0" noProof="1" dirty="0">
              <a:latin typeface="华文中宋" panose="02010600040101010101" charset="-122"/>
              <a:ea typeface="华文中宋" panose="02010600040101010101" charset="-122"/>
              <a:cs typeface="华文中宋" panose="02010600040101010101" charset="-122"/>
            </a:endParaRPr>
          </a:p>
          <a:p>
            <a:pPr marL="914400" marR="0" lvl="1" indent="-457200" algn="l">
              <a:lnSpc>
                <a:spcPct val="120000"/>
              </a:lnSpc>
              <a:spcAft>
                <a:spcPts val="600"/>
              </a:spcAft>
              <a:buClr>
                <a:srgbClr val="031D89"/>
              </a:buClr>
              <a:buSzPct val="85000"/>
              <a:buFont typeface="Wingdings" panose="05000000000000000000" pitchFamily="2" charset="2"/>
              <a:buChar char="l"/>
            </a:pPr>
            <a:r>
              <a:rPr lang="en-US" altLang="zh-CN" sz="2000" dirty="0">
                <a:latin typeface="华文中宋" panose="02010600040101010101" charset="-122"/>
                <a:ea typeface="华文中宋" panose="02010600040101010101" charset="-122"/>
                <a:cs typeface="华文中宋" panose="02010600040101010101" charset="-122"/>
                <a:sym typeface="+mn-ea"/>
              </a:rPr>
              <a:t>《机器学习的数学》</a:t>
            </a:r>
            <a:r>
              <a:rPr lang="zh-CN" altLang="en-US" sz="2000" dirty="0">
                <a:latin typeface="华文中宋" panose="02010600040101010101" charset="-122"/>
                <a:ea typeface="华文中宋" panose="02010600040101010101" charset="-122"/>
                <a:cs typeface="华文中宋" panose="02010600040101010101" charset="-122"/>
                <a:sym typeface="+mn-ea"/>
              </a:rPr>
              <a:t>，</a:t>
            </a:r>
            <a:r>
              <a:rPr lang="en-US" altLang="zh-CN" sz="2000" dirty="0">
                <a:latin typeface="华文中宋" panose="02010600040101010101" charset="-122"/>
                <a:ea typeface="华文中宋" panose="02010600040101010101" charset="-122"/>
                <a:cs typeface="华文中宋" panose="02010600040101010101" charset="-122"/>
                <a:sym typeface="+mn-ea"/>
              </a:rPr>
              <a:t>2019</a:t>
            </a:r>
            <a:r>
              <a:rPr lang="zh-CN" altLang="en-US" sz="2000" dirty="0">
                <a:latin typeface="华文中宋" panose="02010600040101010101" charset="-122"/>
                <a:ea typeface="华文中宋" panose="02010600040101010101" charset="-122"/>
                <a:cs typeface="华文中宋" panose="02010600040101010101" charset="-122"/>
                <a:sym typeface="+mn-ea"/>
              </a:rPr>
              <a:t>，</a:t>
            </a:r>
            <a:r>
              <a:rPr lang="en-US" altLang="zh-CN" sz="2000" dirty="0">
                <a:latin typeface="华文中宋" panose="02010600040101010101" charset="-122"/>
                <a:ea typeface="华文中宋" panose="02010600040101010101" charset="-122"/>
                <a:cs typeface="华文中宋" panose="02010600040101010101" charset="-122"/>
                <a:sym typeface="+mn-ea"/>
              </a:rPr>
              <a:t>孙博， 北京:水利水电出版社</a:t>
            </a:r>
            <a:endParaRPr kumimoji="0" lang="en-US" altLang="zh-CN" sz="2000" kern="1200" cap="none" spc="0" normalizeH="0" baseline="0" noProof="1" dirty="0">
              <a:latin typeface="华文中宋" panose="02010600040101010101" charset="-122"/>
              <a:ea typeface="华文中宋" panose="02010600040101010101" charset="-122"/>
              <a:cs typeface="华文中宋" panose="02010600040101010101" charset="-122"/>
            </a:endParaRPr>
          </a:p>
          <a:p>
            <a:pPr marL="914400" marR="0" lvl="1" indent="-457200" algn="l">
              <a:lnSpc>
                <a:spcPct val="120000"/>
              </a:lnSpc>
              <a:spcAft>
                <a:spcPts val="600"/>
              </a:spcAft>
              <a:buClr>
                <a:srgbClr val="031D89"/>
              </a:buClr>
              <a:buSzPct val="85000"/>
              <a:buFont typeface="Wingdings" panose="05000000000000000000" pitchFamily="2" charset="2"/>
              <a:buChar char="l"/>
            </a:pPr>
            <a:r>
              <a:rPr lang="en-US" altLang="zh-CN" sz="2000" dirty="0">
                <a:latin typeface="华文中宋" panose="02010600040101010101" charset="-122"/>
                <a:ea typeface="华文中宋" panose="02010600040101010101" charset="-122"/>
                <a:cs typeface="华文中宋" panose="02010600040101010101" charset="-122"/>
                <a:sym typeface="+mn-ea"/>
              </a:rPr>
              <a:t>《机器学习》，2016，周志华，北京:清华大学出版社</a:t>
            </a:r>
            <a:endParaRPr lang="en-US" altLang="zh-CN" sz="2000" dirty="0">
              <a:latin typeface="华文中宋" panose="02010600040101010101" charset="-122"/>
              <a:ea typeface="华文中宋" panose="02010600040101010101" charset="-122"/>
              <a:cs typeface="华文中宋" panose="02010600040101010101" charset="-122"/>
              <a:sym typeface="+mn-ea"/>
            </a:endParaRPr>
          </a:p>
          <a:p>
            <a:pPr marL="914400" marR="0" lvl="1" indent="-457200" algn="l">
              <a:lnSpc>
                <a:spcPct val="120000"/>
              </a:lnSpc>
              <a:spcAft>
                <a:spcPts val="600"/>
              </a:spcAft>
              <a:buClr>
                <a:srgbClr val="031D89"/>
              </a:buClr>
              <a:buSzPct val="85000"/>
              <a:buFont typeface="Wingdings" panose="05000000000000000000" pitchFamily="2" charset="2"/>
              <a:buChar char="l"/>
            </a:pPr>
            <a:r>
              <a:rPr lang="en-US" altLang="zh-CN" sz="2000" dirty="0">
                <a:latin typeface="华文中宋" panose="02010600040101010101" charset="-122"/>
                <a:ea typeface="华文中宋" panose="02010600040101010101" charset="-122"/>
                <a:cs typeface="华文中宋" panose="02010600040101010101" charset="-122"/>
                <a:sym typeface="+mn-ea"/>
              </a:rPr>
              <a:t>《统计学习方法》，2012，李航，北京：清华大学出版社</a:t>
            </a:r>
            <a:endParaRPr lang="en-US" altLang="zh-CN" sz="2000" dirty="0">
              <a:latin typeface="华文中宋" panose="02010600040101010101" charset="-122"/>
              <a:ea typeface="华文中宋" panose="02010600040101010101" charset="-122"/>
              <a:cs typeface="华文中宋" panose="02010600040101010101" charset="-122"/>
              <a:sym typeface="+mn-ea"/>
            </a:endParaRPr>
          </a:p>
          <a:p>
            <a:pPr marL="914400" lvl="1" indent="-457200" algn="l">
              <a:lnSpc>
                <a:spcPct val="120000"/>
              </a:lnSpc>
              <a:spcAft>
                <a:spcPts val="600"/>
              </a:spcAft>
              <a:buClr>
                <a:srgbClr val="031D89"/>
              </a:buClr>
              <a:buSzPct val="85000"/>
              <a:buFont typeface="Wingdings" panose="05000000000000000000" pitchFamily="2" charset="2"/>
              <a:buChar char="l"/>
            </a:pPr>
            <a:r>
              <a:rPr lang="en-US" altLang="zh-CN" sz="2000" dirty="0">
                <a:solidFill>
                  <a:schemeClr val="tx1"/>
                </a:solidFill>
                <a:latin typeface="华文中宋" panose="02010600040101010101" charset="-122"/>
                <a:ea typeface="华文中宋" panose="02010600040101010101" charset="-122"/>
                <a:cs typeface="华文中宋" panose="02010600040101010101" charset="-122"/>
              </a:rPr>
              <a:t>《An Introduction to Statistical Learning》，2021Second Edition，Gareth James</a:t>
            </a:r>
            <a:endParaRPr lang="en-US" altLang="zh-CN" sz="2000" dirty="0">
              <a:solidFill>
                <a:schemeClr val="tx1"/>
              </a:solidFill>
              <a:latin typeface="华文中宋" panose="02010600040101010101" charset="-122"/>
              <a:ea typeface="华文中宋" panose="02010600040101010101" charset="-122"/>
              <a:cs typeface="华文中宋" panose="02010600040101010101" charset="-122"/>
            </a:endParaRPr>
          </a:p>
          <a:p>
            <a:pPr marL="554355" lvl="1" indent="-457200" algn="l">
              <a:lnSpc>
                <a:spcPct val="120000"/>
              </a:lnSpc>
              <a:spcBef>
                <a:spcPts val="500"/>
              </a:spcBef>
              <a:spcAft>
                <a:spcPts val="600"/>
              </a:spcAft>
              <a:buClr>
                <a:srgbClr val="031D89"/>
              </a:buClr>
              <a:buSzTx/>
              <a:buFont typeface="Wingdings" panose="05000000000000000000" pitchFamily="2" charset="2"/>
              <a:buChar char="l"/>
            </a:pPr>
            <a:r>
              <a:rPr lang="en-US" altLang="zh-CN" sz="2000" dirty="0">
                <a:solidFill>
                  <a:schemeClr val="tx1"/>
                </a:solidFill>
                <a:latin typeface="华文中宋" panose="02010600040101010101" charset="-122"/>
                <a:ea typeface="华文中宋" panose="02010600040101010101" charset="-122"/>
                <a:cs typeface="华文中宋" panose="02010600040101010101" charset="-122"/>
              </a:rPr>
              <a:t>相关网站</a:t>
            </a:r>
            <a:endParaRPr lang="en-US" altLang="zh-CN" sz="2000" dirty="0">
              <a:solidFill>
                <a:schemeClr val="tx1"/>
              </a:solidFill>
              <a:latin typeface="华文中宋" panose="02010600040101010101" charset="-122"/>
              <a:ea typeface="华文中宋" panose="02010600040101010101" charset="-122"/>
              <a:cs typeface="华文中宋" panose="02010600040101010101" charset="-122"/>
            </a:endParaRPr>
          </a:p>
          <a:p>
            <a:pPr marL="914400" lvl="1" indent="-457200" algn="l">
              <a:lnSpc>
                <a:spcPct val="120000"/>
              </a:lnSpc>
              <a:spcAft>
                <a:spcPts val="600"/>
              </a:spcAft>
              <a:buClr>
                <a:srgbClr val="031D89"/>
              </a:buClr>
              <a:buSzPct val="85000"/>
              <a:buFont typeface="Wingdings" panose="05000000000000000000" pitchFamily="2" charset="2"/>
              <a:buChar char="l"/>
            </a:pPr>
            <a:r>
              <a:rPr lang="en-US" altLang="zh-CN" sz="2000" dirty="0">
                <a:solidFill>
                  <a:schemeClr val="tx1"/>
                </a:solidFill>
                <a:latin typeface="华文中宋" panose="02010600040101010101" charset="-122"/>
                <a:ea typeface="华文中宋" panose="02010600040101010101" charset="-122"/>
                <a:cs typeface="华文中宋" panose="02010600040101010101" charset="-122"/>
              </a:rPr>
              <a:t>2022</a:t>
            </a:r>
            <a:r>
              <a:rPr lang="zh-CN" altLang="en-US" sz="2000" dirty="0">
                <a:solidFill>
                  <a:schemeClr val="tx1"/>
                </a:solidFill>
                <a:latin typeface="华文中宋" panose="02010600040101010101" charset="-122"/>
                <a:ea typeface="华文中宋" panose="02010600040101010101" charset="-122"/>
                <a:cs typeface="华文中宋" panose="02010600040101010101" charset="-122"/>
              </a:rPr>
              <a:t>吴恩达机器学习</a:t>
            </a:r>
            <a:r>
              <a:rPr lang="en-US" altLang="zh-CN" sz="2000" dirty="0">
                <a:solidFill>
                  <a:schemeClr val="tx1"/>
                </a:solidFill>
                <a:latin typeface="华文中宋" panose="02010600040101010101" charset="-122"/>
                <a:ea typeface="华文中宋" panose="02010600040101010101" charset="-122"/>
                <a:cs typeface="华文中宋" panose="02010600040101010101" charset="-122"/>
              </a:rPr>
              <a:t>Deeplearning.ai</a:t>
            </a:r>
            <a:r>
              <a:rPr lang="zh-CN" altLang="en-US" sz="2000" dirty="0">
                <a:solidFill>
                  <a:schemeClr val="tx1"/>
                </a:solidFill>
                <a:latin typeface="华文中宋" panose="02010600040101010101" charset="-122"/>
                <a:ea typeface="华文中宋" panose="02010600040101010101" charset="-122"/>
                <a:cs typeface="华文中宋" panose="02010600040101010101" charset="-122"/>
              </a:rPr>
              <a:t>课程，吴恩达，哔哩哔哩</a:t>
            </a:r>
            <a:endParaRPr lang="zh-CN" altLang="en-US" sz="2000" dirty="0">
              <a:solidFill>
                <a:schemeClr val="tx1"/>
              </a:solidFill>
              <a:latin typeface="华文中宋" panose="02010600040101010101" charset="-122"/>
              <a:ea typeface="华文中宋" panose="02010600040101010101" charset="-122"/>
              <a:cs typeface="华文中宋" panose="02010600040101010101" charset="-122"/>
            </a:endParaRPr>
          </a:p>
          <a:p>
            <a:pPr marL="914400" lvl="1" indent="-457200" algn="l">
              <a:lnSpc>
                <a:spcPct val="120000"/>
              </a:lnSpc>
              <a:spcAft>
                <a:spcPts val="600"/>
              </a:spcAft>
              <a:buClr>
                <a:srgbClr val="031D89"/>
              </a:buClr>
              <a:buSzPct val="85000"/>
              <a:buFont typeface="Wingdings" panose="05000000000000000000" pitchFamily="2" charset="2"/>
              <a:buChar char="l"/>
            </a:pPr>
            <a:r>
              <a:rPr lang="en-US" altLang="zh-CN" sz="2000" dirty="0">
                <a:solidFill>
                  <a:schemeClr val="tx1"/>
                </a:solidFill>
                <a:latin typeface="华文中宋" panose="02010600040101010101" charset="-122"/>
                <a:ea typeface="华文中宋" panose="02010600040101010101" charset="-122"/>
                <a:cs typeface="华文中宋" panose="02010600040101010101" charset="-122"/>
              </a:rPr>
              <a:t>An Introduction to Statistical Learning https://www.statlearning.com/</a:t>
            </a:r>
            <a:endParaRPr lang="en-US" altLang="zh-CN" sz="2000" dirty="0">
              <a:solidFill>
                <a:schemeClr val="tx1"/>
              </a:solidFill>
              <a:latin typeface="华文中宋" panose="02010600040101010101" charset="-122"/>
              <a:ea typeface="华文中宋" panose="02010600040101010101" charset="-122"/>
              <a:cs typeface="华文中宋" panose="02010600040101010101" charset="-122"/>
            </a:endParaRPr>
          </a:p>
          <a:p>
            <a:pPr marL="457200" indent="-457200">
              <a:lnSpc>
                <a:spcPct val="120000"/>
              </a:lnSpc>
              <a:spcAft>
                <a:spcPts val="600"/>
              </a:spcAft>
              <a:buFont typeface="Wingdings" panose="05000000000000000000" pitchFamily="2" charset="2"/>
              <a:buChar char="l"/>
            </a:pPr>
            <a:endParaRPr lang="zh-CN" altLang="en-US" sz="2000" dirty="0">
              <a:solidFill>
                <a:schemeClr val="tx1"/>
              </a:solidFill>
              <a:latin typeface="华文中宋" panose="02010600040101010101" charset="-122"/>
              <a:ea typeface="华文中宋" panose="02010600040101010101" charset="-122"/>
              <a:cs typeface="华文中宋" panose="02010600040101010101" charset="-122"/>
            </a:endParaRPr>
          </a:p>
          <a:p>
            <a:pPr lvl="2" eaLnBrk="1" hangingPunct="1">
              <a:lnSpc>
                <a:spcPct val="180000"/>
              </a:lnSpc>
              <a:spcBef>
                <a:spcPct val="0"/>
              </a:spcBef>
              <a:buNone/>
            </a:pPr>
            <a:endParaRPr lang="zh-CN" altLang="en-US" sz="2000" dirty="0">
              <a:solidFill>
                <a:schemeClr val="tx1"/>
              </a:solidFill>
              <a:latin typeface="华文中宋" panose="02010600040101010101" charset="-122"/>
              <a:ea typeface="华文中宋" panose="02010600040101010101" charset="-122"/>
              <a:cs typeface="华文中宋" panose="02010600040101010101"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2" name="标题 13"/>
          <p:cNvSpPr>
            <a:spLocks noGrp="1"/>
          </p:cNvSpPr>
          <p:nvPr/>
        </p:nvSpPr>
        <p:spPr>
          <a:xfrm>
            <a:off x="142875" y="153988"/>
            <a:ext cx="8316913" cy="431800"/>
          </a:xfrm>
          <a:prstGeom prst="rect">
            <a:avLst/>
          </a:prstGeom>
          <a:noFill/>
          <a:ln w="9525">
            <a:noFill/>
          </a:ln>
        </p:spPr>
        <p:txBody>
          <a:bodyPr vert="horz" wrap="square" lIns="91440" tIns="45720" rIns="91440" bIns="45720" anchor="ctr" anchorCtr="0"/>
          <a:lst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5pPr>
            <a:lvl6pPr marL="457200"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9pPr>
          </a:lstStyle>
          <a:p>
            <a:pPr algn="l"/>
            <a:r>
              <a:rPr lang="zh-CN" altLang="en-US" sz="3200">
                <a:solidFill>
                  <a:schemeClr val="tx2">
                    <a:satMod val="130000"/>
                  </a:schemeClr>
                </a:solidFill>
                <a:effectLst>
                  <a:outerShdw blurRad="50000" dist="30000" dir="5400000" algn="tl" rotWithShape="0">
                    <a:srgbClr val="000000">
                      <a:alpha val="30000"/>
                    </a:srgbClr>
                  </a:outerShdw>
                </a:effectLst>
              </a:rPr>
              <a:t>考核方式及标准</a:t>
            </a:r>
            <a:endParaRPr lang="zh-CN" altLang="en-US" sz="3200">
              <a:solidFill>
                <a:schemeClr val="tx2">
                  <a:satMod val="130000"/>
                </a:schemeClr>
              </a:solidFill>
              <a:effectLst>
                <a:outerShdw blurRad="50000" dist="30000" dir="5400000" algn="tl" rotWithShape="0">
                  <a:srgbClr val="000000">
                    <a:alpha val="30000"/>
                  </a:srgbClr>
                </a:outerShdw>
              </a:effectLst>
            </a:endParaRPr>
          </a:p>
        </p:txBody>
      </p:sp>
      <p:sp>
        <p:nvSpPr>
          <p:cNvPr id="24579" name="内容占位符 2"/>
          <p:cNvSpPr>
            <a:spLocks noGrp="1"/>
          </p:cNvSpPr>
          <p:nvPr>
            <p:ph idx="4294967295"/>
          </p:nvPr>
        </p:nvSpPr>
        <p:spPr>
          <a:xfrm>
            <a:off x="395605" y="836930"/>
            <a:ext cx="8053070" cy="5802630"/>
          </a:xfrm>
          <a:prstGeom prst="rect">
            <a:avLst/>
          </a:prstGeom>
          <a:noFill/>
          <a:ln w="9525">
            <a:noFill/>
          </a:ln>
        </p:spPr>
        <p:txBody>
          <a:bodyPr>
            <a:normAutofit/>
          </a:bodyPr>
          <a:p>
            <a:pPr marL="457200" indent="-457200">
              <a:lnSpc>
                <a:spcPct val="150000"/>
              </a:lnSpc>
              <a:spcAft>
                <a:spcPts val="600"/>
              </a:spcAft>
              <a:buClr>
                <a:srgbClr val="031D89"/>
              </a:buClr>
              <a:buFont typeface="Wingdings" panose="05000000000000000000" pitchFamily="2" charset="2"/>
              <a:buChar char="l"/>
            </a:pPr>
            <a:r>
              <a:rPr lang="zh-CN" altLang="en-US" sz="2000" dirty="0">
                <a:solidFill>
                  <a:schemeClr val="tx1"/>
                </a:solidFill>
                <a:latin typeface="华文中宋" panose="02010600040101010101" charset="-122"/>
                <a:ea typeface="华文中宋" panose="02010600040101010101" charset="-122"/>
                <a:cs typeface="华文中宋" panose="02010600040101010101" charset="-122"/>
              </a:rPr>
              <a:t>本课程共</a:t>
            </a:r>
            <a:r>
              <a:rPr lang="en-US" altLang="zh-CN" sz="2000" dirty="0">
                <a:solidFill>
                  <a:schemeClr val="tx1"/>
                </a:solidFill>
                <a:latin typeface="华文中宋" panose="02010600040101010101" charset="-122"/>
                <a:ea typeface="华文中宋" panose="02010600040101010101" charset="-122"/>
                <a:cs typeface="华文中宋" panose="02010600040101010101" charset="-122"/>
              </a:rPr>
              <a:t>64</a:t>
            </a:r>
            <a:r>
              <a:rPr lang="zh-CN" altLang="en-US" sz="2000" dirty="0">
                <a:solidFill>
                  <a:schemeClr val="tx1"/>
                </a:solidFill>
                <a:latin typeface="华文中宋" panose="02010600040101010101" charset="-122"/>
                <a:ea typeface="华文中宋" panose="02010600040101010101" charset="-122"/>
                <a:cs typeface="华文中宋" panose="02010600040101010101" charset="-122"/>
              </a:rPr>
              <a:t>课时，</a:t>
            </a:r>
            <a:r>
              <a:rPr lang="en-US" altLang="zh-CN" sz="2000" dirty="0">
                <a:solidFill>
                  <a:schemeClr val="tx1"/>
                </a:solidFill>
                <a:latin typeface="华文中宋" panose="02010600040101010101" charset="-122"/>
                <a:ea typeface="华文中宋" panose="02010600040101010101" charset="-122"/>
                <a:cs typeface="华文中宋" panose="02010600040101010101" charset="-122"/>
              </a:rPr>
              <a:t>3</a:t>
            </a:r>
            <a:r>
              <a:rPr lang="zh-CN" altLang="en-US" sz="2000" dirty="0">
                <a:solidFill>
                  <a:schemeClr val="tx1"/>
                </a:solidFill>
                <a:latin typeface="华文中宋" panose="02010600040101010101" charset="-122"/>
                <a:ea typeface="华文中宋" panose="02010600040101010101" charset="-122"/>
                <a:cs typeface="华文中宋" panose="02010600040101010101" charset="-122"/>
              </a:rPr>
              <a:t>学分，其中理论学习</a:t>
            </a:r>
            <a:r>
              <a:rPr lang="en-US" altLang="zh-CN" sz="2000" dirty="0">
                <a:solidFill>
                  <a:schemeClr val="tx1"/>
                </a:solidFill>
                <a:latin typeface="华文中宋" panose="02010600040101010101" charset="-122"/>
                <a:ea typeface="华文中宋" panose="02010600040101010101" charset="-122"/>
                <a:cs typeface="华文中宋" panose="02010600040101010101" charset="-122"/>
              </a:rPr>
              <a:t>28</a:t>
            </a:r>
            <a:r>
              <a:rPr lang="zh-CN" altLang="en-US" sz="2000" dirty="0">
                <a:solidFill>
                  <a:schemeClr val="tx1"/>
                </a:solidFill>
                <a:latin typeface="华文中宋" panose="02010600040101010101" charset="-122"/>
                <a:ea typeface="华文中宋" panose="02010600040101010101" charset="-122"/>
                <a:cs typeface="华文中宋" panose="02010600040101010101" charset="-122"/>
              </a:rPr>
              <a:t>课时，自主学习</a:t>
            </a:r>
            <a:r>
              <a:rPr lang="en-US" altLang="zh-CN" sz="2000" dirty="0">
                <a:solidFill>
                  <a:schemeClr val="tx1"/>
                </a:solidFill>
                <a:latin typeface="华文中宋" panose="02010600040101010101" charset="-122"/>
                <a:ea typeface="华文中宋" panose="02010600040101010101" charset="-122"/>
                <a:cs typeface="华文中宋" panose="02010600040101010101" charset="-122"/>
              </a:rPr>
              <a:t>4</a:t>
            </a:r>
            <a:r>
              <a:rPr lang="zh-CN" altLang="en-US" sz="2000" dirty="0">
                <a:solidFill>
                  <a:schemeClr val="tx1"/>
                </a:solidFill>
                <a:latin typeface="华文中宋" panose="02010600040101010101" charset="-122"/>
                <a:ea typeface="华文中宋" panose="02010600040101010101" charset="-122"/>
                <a:cs typeface="华文中宋" panose="02010600040101010101" charset="-122"/>
              </a:rPr>
              <a:t>课时，实验</a:t>
            </a:r>
            <a:r>
              <a:rPr lang="en-US" altLang="zh-CN" sz="2000" dirty="0">
                <a:solidFill>
                  <a:schemeClr val="tx1"/>
                </a:solidFill>
                <a:latin typeface="华文中宋" panose="02010600040101010101" charset="-122"/>
                <a:ea typeface="华文中宋" panose="02010600040101010101" charset="-122"/>
                <a:cs typeface="华文中宋" panose="02010600040101010101" charset="-122"/>
              </a:rPr>
              <a:t>32</a:t>
            </a:r>
            <a:r>
              <a:rPr lang="zh-CN" altLang="en-US" sz="2000" dirty="0">
                <a:solidFill>
                  <a:schemeClr val="tx1"/>
                </a:solidFill>
                <a:latin typeface="华文中宋" panose="02010600040101010101" charset="-122"/>
                <a:ea typeface="华文中宋" panose="02010600040101010101" charset="-122"/>
                <a:cs typeface="华文中宋" panose="02010600040101010101" charset="-122"/>
              </a:rPr>
              <a:t>课时</a:t>
            </a:r>
            <a:endParaRPr lang="zh-CN" altLang="en-US" sz="2000" dirty="0">
              <a:solidFill>
                <a:schemeClr val="tx1"/>
              </a:solidFill>
              <a:latin typeface="华文中宋" panose="02010600040101010101" charset="-122"/>
              <a:ea typeface="华文中宋" panose="02010600040101010101" charset="-122"/>
              <a:cs typeface="华文中宋" panose="02010600040101010101" charset="-122"/>
            </a:endParaRPr>
          </a:p>
          <a:p>
            <a:pPr marL="457200" indent="-457200">
              <a:lnSpc>
                <a:spcPct val="150000"/>
              </a:lnSpc>
              <a:spcAft>
                <a:spcPts val="600"/>
              </a:spcAft>
              <a:buClr>
                <a:srgbClr val="031D89"/>
              </a:buClr>
              <a:buFont typeface="Wingdings" panose="05000000000000000000" pitchFamily="2" charset="2"/>
              <a:buChar char="l"/>
            </a:pPr>
            <a:r>
              <a:rPr lang="zh-CN" altLang="en-US" sz="2000" dirty="0">
                <a:solidFill>
                  <a:schemeClr val="tx1"/>
                </a:solidFill>
                <a:latin typeface="华文中宋" panose="02010600040101010101" charset="-122"/>
                <a:ea typeface="华文中宋" panose="02010600040101010101" charset="-122"/>
                <a:cs typeface="华文中宋" panose="02010600040101010101" charset="-122"/>
              </a:rPr>
              <a:t>以实验操作考核为主，并结合考勤、自主学习、作业、上机实验报告等方面的考查，综合评定成绩。</a:t>
            </a:r>
            <a:endParaRPr lang="zh-CN" altLang="en-US" sz="2000" dirty="0"/>
          </a:p>
        </p:txBody>
      </p:sp>
      <p:graphicFrame>
        <p:nvGraphicFramePr>
          <p:cNvPr id="2" name="表格 1"/>
          <p:cNvGraphicFramePr/>
          <p:nvPr>
            <p:custDataLst>
              <p:tags r:id="rId1"/>
            </p:custDataLst>
          </p:nvPr>
        </p:nvGraphicFramePr>
        <p:xfrm>
          <a:off x="763270" y="3284855"/>
          <a:ext cx="7473315" cy="2814955"/>
        </p:xfrm>
        <a:graphic>
          <a:graphicData uri="http://schemas.openxmlformats.org/drawingml/2006/table">
            <a:tbl>
              <a:tblPr firstRow="1" bandRow="1">
                <a:tableStyleId>{FABFCF23-3B69-468F-B69F-88F6DE6A72F2}</a:tableStyleId>
              </a:tblPr>
              <a:tblGrid>
                <a:gridCol w="2350770"/>
                <a:gridCol w="2545080"/>
                <a:gridCol w="2577465"/>
              </a:tblGrid>
              <a:tr h="403225">
                <a:tc>
                  <a:txBody>
                    <a:bodyPr/>
                    <a:p>
                      <a:pPr algn="ctr">
                        <a:buNone/>
                      </a:pPr>
                      <a:r>
                        <a:rPr lang="zh-CN" altLang="en-US"/>
                        <a:t>成绩类别</a:t>
                      </a:r>
                      <a:endParaRPr lang="zh-CN" altLang="en-US"/>
                    </a:p>
                  </a:txBody>
                  <a:tcPr/>
                </a:tc>
                <a:tc>
                  <a:txBody>
                    <a:bodyPr/>
                    <a:p>
                      <a:pPr algn="ctr">
                        <a:buNone/>
                      </a:pPr>
                      <a:r>
                        <a:rPr lang="zh-CN" altLang="en-US"/>
                        <a:t>环节</a:t>
                      </a:r>
                      <a:endParaRPr lang="zh-CN" altLang="en-US"/>
                    </a:p>
                  </a:txBody>
                  <a:tcPr/>
                </a:tc>
                <a:tc>
                  <a:txBody>
                    <a:bodyPr/>
                    <a:p>
                      <a:pPr algn="ctr">
                        <a:buNone/>
                      </a:pPr>
                      <a:r>
                        <a:rPr lang="zh-CN" altLang="en-US"/>
                        <a:t>占比（</a:t>
                      </a:r>
                      <a:r>
                        <a:rPr lang="en-US" altLang="zh-CN"/>
                        <a:t>%</a:t>
                      </a:r>
                      <a:r>
                        <a:rPr lang="zh-CN" altLang="en-US"/>
                        <a:t>）</a:t>
                      </a:r>
                      <a:endParaRPr lang="zh-CN" altLang="en-US"/>
                    </a:p>
                  </a:txBody>
                  <a:tcPr/>
                </a:tc>
              </a:tr>
              <a:tr h="396875">
                <a:tc rowSpan="4">
                  <a:txBody>
                    <a:bodyPr/>
                    <a:p>
                      <a:pPr algn="ctr">
                        <a:buNone/>
                      </a:pPr>
                      <a:r>
                        <a:rPr lang="zh-CN" altLang="en-US"/>
                        <a:t>平时成绩</a:t>
                      </a:r>
                      <a:endParaRPr lang="zh-CN" altLang="en-US"/>
                    </a:p>
                  </a:txBody>
                  <a:tcPr anchor="ctr" anchorCtr="0">
                    <a:solidFill>
                      <a:srgbClr val="FFFFFF"/>
                    </a:solidFill>
                  </a:tcPr>
                </a:tc>
                <a:tc>
                  <a:txBody>
                    <a:bodyPr/>
                    <a:p>
                      <a:pPr algn="ctr">
                        <a:buNone/>
                      </a:pPr>
                      <a:r>
                        <a:rPr lang="zh-CN" altLang="en-US"/>
                        <a:t>考勤</a:t>
                      </a:r>
                      <a:endParaRPr lang="zh-CN" altLang="en-US"/>
                    </a:p>
                  </a:txBody>
                  <a:tcPr/>
                </a:tc>
                <a:tc>
                  <a:txBody>
                    <a:bodyPr/>
                    <a:p>
                      <a:pPr algn="ctr">
                        <a:buNone/>
                      </a:pPr>
                      <a:r>
                        <a:rPr lang="en-US" altLang="zh-CN"/>
                        <a:t>10</a:t>
                      </a:r>
                      <a:endParaRPr lang="en-US" altLang="zh-CN"/>
                    </a:p>
                  </a:txBody>
                  <a:tcPr/>
                </a:tc>
              </a:tr>
              <a:tr h="402590">
                <a:tc vMerge="1">
                  <a:tcPr/>
                </a:tc>
                <a:tc>
                  <a:txBody>
                    <a:bodyPr/>
                    <a:p>
                      <a:pPr algn="ctr">
                        <a:buNone/>
                      </a:pPr>
                      <a:r>
                        <a:rPr lang="zh-CN" altLang="en-US"/>
                        <a:t>作业</a:t>
                      </a:r>
                      <a:endParaRPr lang="zh-CN" altLang="en-US"/>
                    </a:p>
                  </a:txBody>
                  <a:tcPr/>
                </a:tc>
                <a:tc>
                  <a:txBody>
                    <a:bodyPr/>
                    <a:p>
                      <a:pPr algn="ctr">
                        <a:buNone/>
                      </a:pPr>
                      <a:r>
                        <a:rPr lang="en-US" altLang="zh-CN">
                          <a:sym typeface="+mn-ea"/>
                        </a:rPr>
                        <a:t>15</a:t>
                      </a:r>
                      <a:endParaRPr lang="en-US" altLang="zh-CN"/>
                    </a:p>
                  </a:txBody>
                  <a:tcPr/>
                </a:tc>
              </a:tr>
              <a:tr h="403225">
                <a:tc vMerge="1">
                  <a:tcPr/>
                </a:tc>
                <a:tc>
                  <a:txBody>
                    <a:bodyPr/>
                    <a:p>
                      <a:pPr algn="ctr">
                        <a:buNone/>
                      </a:pPr>
                      <a:r>
                        <a:rPr lang="zh-CN" altLang="en-US"/>
                        <a:t>自主学习</a:t>
                      </a:r>
                      <a:endParaRPr lang="zh-CN" altLang="en-US"/>
                    </a:p>
                  </a:txBody>
                  <a:tcPr/>
                </a:tc>
                <a:tc>
                  <a:txBody>
                    <a:bodyPr/>
                    <a:p>
                      <a:pPr algn="ctr">
                        <a:buNone/>
                      </a:pPr>
                      <a:r>
                        <a:rPr lang="en-US" altLang="zh-CN">
                          <a:sym typeface="+mn-ea"/>
                        </a:rPr>
                        <a:t>10</a:t>
                      </a:r>
                      <a:endParaRPr lang="en-US" altLang="zh-CN"/>
                    </a:p>
                  </a:txBody>
                  <a:tcPr/>
                </a:tc>
              </a:tr>
              <a:tr h="403225">
                <a:tc vMerge="1">
                  <a:tcPr/>
                </a:tc>
                <a:tc>
                  <a:txBody>
                    <a:bodyPr/>
                    <a:p>
                      <a:pPr algn="ctr">
                        <a:buNone/>
                      </a:pPr>
                      <a:r>
                        <a:rPr lang="zh-CN" altLang="en-US"/>
                        <a:t>实验报告</a:t>
                      </a:r>
                      <a:endParaRPr lang="zh-CN" altLang="en-US"/>
                    </a:p>
                  </a:txBody>
                  <a:tcPr/>
                </a:tc>
                <a:tc>
                  <a:txBody>
                    <a:bodyPr/>
                    <a:p>
                      <a:pPr algn="ctr">
                        <a:buNone/>
                      </a:pPr>
                      <a:r>
                        <a:rPr lang="en-US" altLang="zh-CN"/>
                        <a:t>15</a:t>
                      </a:r>
                      <a:endParaRPr lang="en-US" altLang="zh-CN"/>
                    </a:p>
                  </a:txBody>
                  <a:tcPr/>
                </a:tc>
              </a:tr>
              <a:tr h="402590">
                <a:tc>
                  <a:txBody>
                    <a:bodyPr/>
                    <a:p>
                      <a:pPr algn="ctr">
                        <a:buNone/>
                      </a:pPr>
                      <a:r>
                        <a:rPr lang="zh-CN" altLang="en-US"/>
                        <a:t>期末成绩</a:t>
                      </a:r>
                      <a:endParaRPr lang="zh-CN" altLang="en-US"/>
                    </a:p>
                  </a:txBody>
                  <a:tcPr/>
                </a:tc>
                <a:tc>
                  <a:txBody>
                    <a:bodyPr/>
                    <a:p>
                      <a:pPr algn="ctr">
                        <a:buNone/>
                      </a:pPr>
                      <a:r>
                        <a:rPr lang="zh-CN" altLang="en-US"/>
                        <a:t>期末考试（闭卷考试）</a:t>
                      </a:r>
                      <a:endParaRPr lang="zh-CN" altLang="en-US"/>
                    </a:p>
                  </a:txBody>
                  <a:tcPr/>
                </a:tc>
                <a:tc>
                  <a:txBody>
                    <a:bodyPr/>
                    <a:p>
                      <a:pPr algn="ctr">
                        <a:buNone/>
                      </a:pPr>
                      <a:r>
                        <a:rPr lang="en-US" altLang="zh-CN"/>
                        <a:t>50</a:t>
                      </a:r>
                      <a:endParaRPr lang="en-US" altLang="zh-CN"/>
                    </a:p>
                  </a:txBody>
                  <a:tcPr/>
                </a:tc>
              </a:tr>
              <a:tr h="403225">
                <a:tc>
                  <a:txBody>
                    <a:bodyPr/>
                    <a:p>
                      <a:pPr algn="ctr">
                        <a:buNone/>
                      </a:pPr>
                      <a:r>
                        <a:rPr lang="zh-CN" altLang="en-US">
                          <a:sym typeface="+mn-ea"/>
                        </a:rPr>
                        <a:t>合计</a:t>
                      </a:r>
                      <a:endParaRPr lang="zh-CN" altLang="en-US">
                        <a:sym typeface="+mn-ea"/>
                      </a:endParaRPr>
                    </a:p>
                  </a:txBody>
                  <a:tcPr/>
                </a:tc>
                <a:tc>
                  <a:txBody>
                    <a:bodyPr/>
                    <a:p>
                      <a:pPr algn="ctr">
                        <a:buNone/>
                      </a:pPr>
                      <a:endParaRPr lang="zh-CN" altLang="en-US"/>
                    </a:p>
                  </a:txBody>
                  <a:tcPr/>
                </a:tc>
                <a:tc>
                  <a:txBody>
                    <a:bodyPr/>
                    <a:p>
                      <a:pPr algn="ctr">
                        <a:buNone/>
                      </a:pPr>
                      <a:r>
                        <a:rPr lang="en-US" altLang="zh-CN"/>
                        <a:t>100</a:t>
                      </a:r>
                      <a:endParaRPr lang="en-US" altLang="zh-CN"/>
                    </a:p>
                  </a:txBody>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2960" y="1484313"/>
            <a:ext cx="7498080" cy="1143000"/>
          </a:xfrm>
        </p:spPr>
        <p:txBody>
          <a:bodyPr>
            <a:noAutofit/>
          </a:bodyPr>
          <a:lstStyle/>
          <a:p>
            <a:pPr algn="ctr"/>
            <a:r>
              <a:rPr lang="zh-CN" altLang="en-US" sz="4800" dirty="0"/>
              <a:t>第一章 机器学习概述</a:t>
            </a:r>
            <a:endParaRPr lang="zh-CN" altLang="en-US" sz="4800" dirty="0"/>
          </a:p>
        </p:txBody>
      </p:sp>
      <p:sp>
        <p:nvSpPr>
          <p:cNvPr id="25603" name="Rectangle 3"/>
          <p:cNvSpPr txBox="1"/>
          <p:nvPr/>
        </p:nvSpPr>
        <p:spPr>
          <a:xfrm>
            <a:off x="2042478" y="2780665"/>
            <a:ext cx="5059045" cy="3225800"/>
          </a:xfrm>
          <a:prstGeom prst="rect">
            <a:avLst/>
          </a:prstGeom>
          <a:noFill/>
          <a:ln w="9525">
            <a:noFill/>
          </a:ln>
        </p:spPr>
        <p:txBody>
          <a:bodyPr anchor="ctr" anchorCtr="0"/>
          <a:p>
            <a:pPr marL="742950" indent="-742950">
              <a:lnSpc>
                <a:spcPct val="150000"/>
              </a:lnSpc>
              <a:buClr>
                <a:srgbClr val="FF0000"/>
              </a:buClr>
            </a:pPr>
            <a:r>
              <a:rPr lang="en-US" altLang="zh-CN" sz="2800" dirty="0">
                <a:solidFill>
                  <a:srgbClr val="FF0000"/>
                </a:solidFill>
                <a:latin typeface="+mn-ea"/>
                <a:cs typeface="+mn-ea"/>
              </a:rPr>
              <a:t>1 </a:t>
            </a:r>
            <a:r>
              <a:rPr lang="zh-CN" altLang="en-US" sz="2800" dirty="0">
                <a:solidFill>
                  <a:srgbClr val="FF0000"/>
                </a:solidFill>
                <a:latin typeface="+mn-ea"/>
                <a:cs typeface="+mn-ea"/>
              </a:rPr>
              <a:t>什么是机器学习？</a:t>
            </a:r>
            <a:endParaRPr lang="en-US" altLang="zh-CN" sz="2800" dirty="0">
              <a:solidFill>
                <a:srgbClr val="FF0000"/>
              </a:solidFill>
              <a:latin typeface="+mn-ea"/>
              <a:cs typeface="+mn-ea"/>
            </a:endParaRPr>
          </a:p>
          <a:p>
            <a:pPr marL="742950" indent="-742950">
              <a:lnSpc>
                <a:spcPct val="150000"/>
              </a:lnSpc>
              <a:buClr>
                <a:srgbClr val="FF0000"/>
              </a:buClr>
            </a:pPr>
            <a:r>
              <a:rPr lang="en-US" altLang="zh-CN" sz="2800" dirty="0">
                <a:solidFill>
                  <a:srgbClr val="000000"/>
                </a:solidFill>
                <a:latin typeface="+mn-ea"/>
                <a:cs typeface="+mn-ea"/>
              </a:rPr>
              <a:t>2 </a:t>
            </a:r>
            <a:r>
              <a:rPr lang="zh-CN" altLang="en-US" sz="2800" dirty="0">
                <a:solidFill>
                  <a:srgbClr val="000000"/>
                </a:solidFill>
                <a:latin typeface="+mn-ea"/>
                <a:cs typeface="+mn-ea"/>
              </a:rPr>
              <a:t>机器学习算法有哪些？</a:t>
            </a:r>
            <a:endParaRPr lang="en-US" altLang="zh-CN" sz="2800" dirty="0">
              <a:solidFill>
                <a:srgbClr val="000000"/>
              </a:solidFill>
              <a:latin typeface="+mn-ea"/>
              <a:cs typeface="+mn-ea"/>
            </a:endParaRPr>
          </a:p>
          <a:p>
            <a:pPr marL="742950" indent="-742950">
              <a:lnSpc>
                <a:spcPct val="150000"/>
              </a:lnSpc>
              <a:buClr>
                <a:srgbClr val="FF0000"/>
              </a:buClr>
            </a:pPr>
            <a:r>
              <a:rPr lang="en-US" altLang="zh-CN" sz="2800" dirty="0">
                <a:solidFill>
                  <a:srgbClr val="000000"/>
                </a:solidFill>
                <a:latin typeface="+mn-ea"/>
                <a:cs typeface="+mn-ea"/>
              </a:rPr>
              <a:t>3 </a:t>
            </a:r>
            <a:r>
              <a:rPr lang="zh-CN" altLang="en-US" sz="2800" dirty="0">
                <a:solidFill>
                  <a:srgbClr val="000000"/>
                </a:solidFill>
                <a:latin typeface="+mn-ea"/>
                <a:cs typeface="+mn-ea"/>
              </a:rPr>
              <a:t>机器学习能够为我们做什么？</a:t>
            </a:r>
            <a:endParaRPr lang="zh-CN" altLang="en-US" sz="2800" dirty="0">
              <a:solidFill>
                <a:srgbClr val="000000"/>
              </a:solidFill>
              <a:latin typeface="+mn-ea"/>
              <a:cs typeface="+mn-ea"/>
            </a:endParaRPr>
          </a:p>
        </p:txBody>
      </p:sp>
    </p:spTree>
  </p:cSld>
  <p:clrMapOvr>
    <a:masterClrMapping/>
  </p:clrMapOvr>
</p:sld>
</file>

<file path=ppt/tags/tag1.xml><?xml version="1.0" encoding="utf-8"?>
<p:tagLst xmlns:p="http://schemas.openxmlformats.org/presentationml/2006/main">
  <p:tag name="KSO_WM_DIAGRAM_VIRTUALLY_FRAME" val="{&quot;height&quot;:343.01433641534464,&quot;left&quot;:49.15,&quot;top&quot;:179.30001675787838,&quot;width&quot;:685.8500330167351}"/>
</p:tagLst>
</file>

<file path=ppt/tags/tag10.xml><?xml version="1.0" encoding="utf-8"?>
<p:tagLst xmlns:p="http://schemas.openxmlformats.org/presentationml/2006/main">
  <p:tag name="TABLE_ENDDRAG_ORIGIN_RECT" val="519*221"/>
  <p:tag name="TABLE_ENDDRAG_RECT" val="105*253*519*221"/>
</p:tagLst>
</file>

<file path=ppt/tags/tag11.xml><?xml version="1.0" encoding="utf-8"?>
<p:tagLst xmlns:p="http://schemas.openxmlformats.org/presentationml/2006/main">
  <p:tag name="KSO_WM_DIAGRAM_VIRTUALLY_FRAME" val="{&quot;height&quot;:233.2,&quot;left&quot;:227.3,&quot;top&quot;:280.4,&quot;width&quot;:664.95}"/>
</p:tagLst>
</file>

<file path=ppt/tags/tag12.xml><?xml version="1.0" encoding="utf-8"?>
<p:tagLst xmlns:p="http://schemas.openxmlformats.org/presentationml/2006/main">
  <p:tag name="KSO_WM_DIAGRAM_VIRTUALLY_FRAME" val="{&quot;height&quot;:233.2,&quot;left&quot;:227.3,&quot;top&quot;:280.4,&quot;width&quot;:664.95}"/>
</p:tagLst>
</file>

<file path=ppt/tags/tag13.xml><?xml version="1.0" encoding="utf-8"?>
<p:tagLst xmlns:p="http://schemas.openxmlformats.org/presentationml/2006/main">
  <p:tag name="KSO_WM_DIAGRAM_VIRTUALLY_FRAME" val="{&quot;height&quot;:233.2,&quot;left&quot;:227.3,&quot;top&quot;:280.4,&quot;width&quot;:664.95}"/>
</p:tagLst>
</file>

<file path=ppt/tags/tag14.xml><?xml version="1.0" encoding="utf-8"?>
<p:tagLst xmlns:p="http://schemas.openxmlformats.org/presentationml/2006/main">
  <p:tag name="KSO_WM_DIAGRAM_VIRTUALLY_FRAME" val="{&quot;height&quot;:233.2,&quot;left&quot;:227.3,&quot;top&quot;:280.4,&quot;width&quot;:664.95}"/>
</p:tagLst>
</file>

<file path=ppt/tags/tag15.xml><?xml version="1.0" encoding="utf-8"?>
<p:tagLst xmlns:p="http://schemas.openxmlformats.org/presentationml/2006/main">
  <p:tag name="KSO_WM_DIAGRAM_VIRTUALLY_FRAME" val="{&quot;height&quot;:233.2,&quot;left&quot;:227.3,&quot;top&quot;:280.4,&quot;width&quot;:664.95}"/>
</p:tagLst>
</file>

<file path=ppt/tags/tag16.xml><?xml version="1.0" encoding="utf-8"?>
<p:tagLst xmlns:p="http://schemas.openxmlformats.org/presentationml/2006/main">
  <p:tag name="KSO_WM_DIAGRAM_VIRTUALLY_FRAME" val="{&quot;height&quot;:233.2,&quot;left&quot;:227.3,&quot;top&quot;:280.4,&quot;width&quot;:664.95}"/>
</p:tagLst>
</file>

<file path=ppt/tags/tag17.xml><?xml version="1.0" encoding="utf-8"?>
<p:tagLst xmlns:p="http://schemas.openxmlformats.org/presentationml/2006/main">
  <p:tag name="KSO_WM_DIAGRAM_VIRTUALLY_FRAME" val="{&quot;height&quot;:233.2,&quot;left&quot;:227.3,&quot;top&quot;:280.4,&quot;width&quot;:664.95}"/>
</p:tagLst>
</file>

<file path=ppt/tags/tag18.xml><?xml version="1.0" encoding="utf-8"?>
<p:tagLst xmlns:p="http://schemas.openxmlformats.org/presentationml/2006/main">
  <p:tag name="KSO_WM_DIAGRAM_VIRTUALLY_FRAME" val="{&quot;height&quot;:233.2,&quot;left&quot;:227.3,&quot;top&quot;:280.4,&quot;width&quot;:664.95}"/>
</p:tagLst>
</file>

<file path=ppt/tags/tag19.xml><?xml version="1.0" encoding="utf-8"?>
<p:tagLst xmlns:p="http://schemas.openxmlformats.org/presentationml/2006/main">
  <p:tag name="KSO_WM_DIAGRAM_VIRTUALLY_FRAME" val="{&quot;height&quot;:233.2,&quot;left&quot;:227.3,&quot;top&quot;:280.4,&quot;width&quot;:664.95}"/>
</p:tagLst>
</file>

<file path=ppt/tags/tag2.xml><?xml version="1.0" encoding="utf-8"?>
<p:tagLst xmlns:p="http://schemas.openxmlformats.org/presentationml/2006/main">
  <p:tag name="KSO_WM_DIAGRAM_VIRTUALLY_FRAME" val="{&quot;height&quot;:343.01433641534464,&quot;left&quot;:49.15,&quot;top&quot;:179.30001675787838,&quot;width&quot;:685.8500330167351}"/>
</p:tagLst>
</file>

<file path=ppt/tags/tag20.xml><?xml version="1.0" encoding="utf-8"?>
<p:tagLst xmlns:p="http://schemas.openxmlformats.org/presentationml/2006/main">
  <p:tag name="KSO_WM_DIAGRAM_VIRTUALLY_FRAME" val="{&quot;height&quot;:233.2,&quot;left&quot;:227.3,&quot;top&quot;:280.4,&quot;width&quot;:664.95}"/>
</p:tagLst>
</file>

<file path=ppt/tags/tag21.xml><?xml version="1.0" encoding="utf-8"?>
<p:tagLst xmlns:p="http://schemas.openxmlformats.org/presentationml/2006/main">
  <p:tag name="KSO_WM_DIAGRAM_VIRTUALLY_FRAME" val="{&quot;height&quot;:233.2,&quot;left&quot;:227.3,&quot;top&quot;:280.4,&quot;width&quot;:664.95}"/>
</p:tagLst>
</file>

<file path=ppt/tags/tag22.xml><?xml version="1.0" encoding="utf-8"?>
<p:tagLst xmlns:p="http://schemas.openxmlformats.org/presentationml/2006/main">
  <p:tag name="KSO_WM_DIAGRAM_VIRTUALLY_FRAME" val="{&quot;height&quot;:233.2,&quot;left&quot;:227.3,&quot;top&quot;:280.4,&quot;width&quot;:664.95}"/>
</p:tagLst>
</file>

<file path=ppt/tags/tag23.xml><?xml version="1.0" encoding="utf-8"?>
<p:tagLst xmlns:p="http://schemas.openxmlformats.org/presentationml/2006/main">
  <p:tag name="KSO_WM_DIAGRAM_VIRTUALLY_FRAME" val="{&quot;height&quot;:233.2,&quot;left&quot;:227.3,&quot;top&quot;:280.4,&quot;width&quot;:664.95}"/>
</p:tagLst>
</file>

<file path=ppt/tags/tag24.xml><?xml version="1.0" encoding="utf-8"?>
<p:tagLst xmlns:p="http://schemas.openxmlformats.org/presentationml/2006/main">
  <p:tag name="KSO_WM_DIAGRAM_VIRTUALLY_FRAME" val="{&quot;height&quot;:233.2,&quot;left&quot;:227.3,&quot;top&quot;:280.4,&quot;width&quot;:664.95}"/>
</p:tagLst>
</file>

<file path=ppt/tags/tag25.xml><?xml version="1.0" encoding="utf-8"?>
<p:tagLst xmlns:p="http://schemas.openxmlformats.org/presentationml/2006/main">
  <p:tag name="KSO_WM_DIAGRAM_VIRTUALLY_FRAME" val="{&quot;height&quot;:233.2,&quot;left&quot;:227.3,&quot;top&quot;:280.4,&quot;width&quot;:664.95}"/>
</p:tagLst>
</file>

<file path=ppt/tags/tag26.xml><?xml version="1.0" encoding="utf-8"?>
<p:tagLst xmlns:p="http://schemas.openxmlformats.org/presentationml/2006/main">
  <p:tag name="KSO_WM_DIAGRAM_VIRTUALLY_FRAME" val="{&quot;height&quot;:233.2,&quot;left&quot;:227.3,&quot;top&quot;:280.4,&quot;width&quot;:664.95}"/>
</p:tagLst>
</file>

<file path=ppt/tags/tag27.xml><?xml version="1.0" encoding="utf-8"?>
<p:tagLst xmlns:p="http://schemas.openxmlformats.org/presentationml/2006/main">
  <p:tag name="KSO_WM_DIAGRAM_VIRTUALLY_FRAME" val="{&quot;height&quot;:233.2,&quot;left&quot;:227.3,&quot;top&quot;:280.4,&quot;width&quot;:664.95}"/>
</p:tagLst>
</file>

<file path=ppt/tags/tag28.xml><?xml version="1.0" encoding="utf-8"?>
<p:tagLst xmlns:p="http://schemas.openxmlformats.org/presentationml/2006/main">
  <p:tag name="KSO_WM_DIAGRAM_VIRTUALLY_FRAME" val="{&quot;height&quot;:233.2,&quot;left&quot;:227.3,&quot;top&quot;:280.4,&quot;width&quot;:664.95}"/>
</p:tagLst>
</file>

<file path=ppt/tags/tag29.xml><?xml version="1.0" encoding="utf-8"?>
<p:tagLst xmlns:p="http://schemas.openxmlformats.org/presentationml/2006/main">
  <p:tag name="KSO_WM_DIAGRAM_VIRTUALLY_FRAME" val="{&quot;height&quot;:233.2,&quot;left&quot;:227.3,&quot;top&quot;:280.4,&quot;width&quot;:664.95}"/>
</p:tagLst>
</file>

<file path=ppt/tags/tag3.xml><?xml version="1.0" encoding="utf-8"?>
<p:tagLst xmlns:p="http://schemas.openxmlformats.org/presentationml/2006/main">
  <p:tag name="KSO_WM_DIAGRAM_VIRTUALLY_FRAME" val="{&quot;height&quot;:343.01433641534464,&quot;left&quot;:49.15,&quot;top&quot;:179.30001675787838,&quot;width&quot;:685.8500330167351}"/>
</p:tagLst>
</file>

<file path=ppt/tags/tag30.xml><?xml version="1.0" encoding="utf-8"?>
<p:tagLst xmlns:p="http://schemas.openxmlformats.org/presentationml/2006/main">
  <p:tag name="KSO_WM_DIAGRAM_VIRTUALLY_FRAME" val="{&quot;height&quot;:233.2,&quot;left&quot;:227.3,&quot;top&quot;:280.4,&quot;width&quot;:664.95}"/>
</p:tagLst>
</file>

<file path=ppt/tags/tag31.xml><?xml version="1.0" encoding="utf-8"?>
<p:tagLst xmlns:p="http://schemas.openxmlformats.org/presentationml/2006/main">
  <p:tag name="KSO_WM_DIAGRAM_VIRTUALLY_FRAME" val="{&quot;height&quot;:233.2,&quot;left&quot;:227.3,&quot;top&quot;:280.4,&quot;width&quot;:664.95}"/>
</p:tagLst>
</file>

<file path=ppt/tags/tag32.xml><?xml version="1.0" encoding="utf-8"?>
<p:tagLst xmlns:p="http://schemas.openxmlformats.org/presentationml/2006/main">
  <p:tag name="KSO_WM_DIAGRAM_VIRTUALLY_FRAME" val="{&quot;height&quot;:233.2,&quot;left&quot;:227.3,&quot;top&quot;:280.4,&quot;width&quot;:664.95}"/>
</p:tagLst>
</file>

<file path=ppt/tags/tag33.xml><?xml version="1.0" encoding="utf-8"?>
<p:tagLst xmlns:p="http://schemas.openxmlformats.org/presentationml/2006/main">
  <p:tag name="KSO_WM_DIAGRAM_VIRTUALLY_FRAME" val="{&quot;height&quot;:233.2,&quot;left&quot;:227.3,&quot;top&quot;:280.4,&quot;width&quot;:664.95}"/>
</p:tagLst>
</file>

<file path=ppt/tags/tag34.xml><?xml version="1.0" encoding="utf-8"?>
<p:tagLst xmlns:p="http://schemas.openxmlformats.org/presentationml/2006/main">
  <p:tag name="KSO_WM_DIAGRAM_VIRTUALLY_FRAME" val="{&quot;height&quot;:233.2,&quot;left&quot;:227.3,&quot;top&quot;:280.4,&quot;width&quot;:664.95}"/>
</p:tagLst>
</file>

<file path=ppt/tags/tag35.xml><?xml version="1.0" encoding="utf-8"?>
<p:tagLst xmlns:p="http://schemas.openxmlformats.org/presentationml/2006/main">
  <p:tag name="KSO_WM_DIAGRAM_VIRTUALLY_FRAME" val="{&quot;height&quot;:233.2,&quot;left&quot;:227.3,&quot;top&quot;:280.4,&quot;width&quot;:664.95}"/>
</p:tagLst>
</file>

<file path=ppt/tags/tag36.xml><?xml version="1.0" encoding="utf-8"?>
<p:tagLst xmlns:p="http://schemas.openxmlformats.org/presentationml/2006/main">
  <p:tag name="KSO_WM_DIAGRAM_VIRTUALLY_FRAME" val="{&quot;height&quot;:233.2,&quot;left&quot;:227.3,&quot;top&quot;:280.4,&quot;width&quot;:664.95}"/>
</p:tagLst>
</file>

<file path=ppt/tags/tag37.xml><?xml version="1.0" encoding="utf-8"?>
<p:tagLst xmlns:p="http://schemas.openxmlformats.org/presentationml/2006/main">
  <p:tag name="KSO_WM_DIAGRAM_VIRTUALLY_FRAME" val="{&quot;height&quot;:233.2,&quot;left&quot;:227.3,&quot;top&quot;:280.4,&quot;width&quot;:664.95}"/>
</p:tagLst>
</file>

<file path=ppt/tags/tag38.xml><?xml version="1.0" encoding="utf-8"?>
<p:tagLst xmlns:p="http://schemas.openxmlformats.org/presentationml/2006/main">
  <p:tag name="KSO_WM_DIAGRAM_VIRTUALLY_FRAME" val="{&quot;height&quot;:233.2,&quot;left&quot;:227.3,&quot;top&quot;:280.4,&quot;width&quot;:664.95}"/>
</p:tagLst>
</file>

<file path=ppt/tags/tag39.xml><?xml version="1.0" encoding="utf-8"?>
<p:tagLst xmlns:p="http://schemas.openxmlformats.org/presentationml/2006/main">
  <p:tag name="KSO_WM_DIAGRAM_VIRTUALLY_FRAME" val="{&quot;height&quot;:233.2,&quot;left&quot;:227.3,&quot;top&quot;:280.4,&quot;width&quot;:664.95}"/>
</p:tagLst>
</file>

<file path=ppt/tags/tag4.xml><?xml version="1.0" encoding="utf-8"?>
<p:tagLst xmlns:p="http://schemas.openxmlformats.org/presentationml/2006/main">
  <p:tag name="KSO_WM_DIAGRAM_VIRTUALLY_FRAME" val="{&quot;height&quot;:343.01433641534464,&quot;left&quot;:49.15,&quot;top&quot;:179.30001675787838,&quot;width&quot;:685.8500330167351}"/>
</p:tagLst>
</file>

<file path=ppt/tags/tag40.xml><?xml version="1.0" encoding="utf-8"?>
<p:tagLst xmlns:p="http://schemas.openxmlformats.org/presentationml/2006/main">
  <p:tag name="KSO_WM_DIAGRAM_VIRTUALLY_FRAME" val="{&quot;height&quot;:233.2,&quot;left&quot;:227.3,&quot;top&quot;:280.4,&quot;width&quot;:664.95}"/>
</p:tagLst>
</file>

<file path=ppt/tags/tag41.xml><?xml version="1.0" encoding="utf-8"?>
<p:tagLst xmlns:p="http://schemas.openxmlformats.org/presentationml/2006/main">
  <p:tag name="KSO_WM_DIAGRAM_VIRTUALLY_FRAME" val="{&quot;height&quot;:233.2,&quot;left&quot;:227.3,&quot;top&quot;:280.4,&quot;width&quot;:664.95}"/>
</p:tagLst>
</file>

<file path=ppt/tags/tag42.xml><?xml version="1.0" encoding="utf-8"?>
<p:tagLst xmlns:p="http://schemas.openxmlformats.org/presentationml/2006/main">
  <p:tag name="KSO_WM_DIAGRAM_VIRTUALLY_FRAME" val="{&quot;height&quot;:233.2,&quot;left&quot;:227.3,&quot;top&quot;:280.4,&quot;width&quot;:664.95}"/>
</p:tagLst>
</file>

<file path=ppt/tags/tag43.xml><?xml version="1.0" encoding="utf-8"?>
<p:tagLst xmlns:p="http://schemas.openxmlformats.org/presentationml/2006/main">
  <p:tag name="KSO_WM_DIAGRAM_VIRTUALLY_FRAME" val="{&quot;height&quot;:233.2,&quot;left&quot;:227.3,&quot;top&quot;:280.4,&quot;width&quot;:664.95}"/>
</p:tagLst>
</file>

<file path=ppt/tags/tag44.xml><?xml version="1.0" encoding="utf-8"?>
<p:tagLst xmlns:p="http://schemas.openxmlformats.org/presentationml/2006/main">
  <p:tag name="KSO_WM_DIAGRAM_VIRTUALLY_FRAME" val="{&quot;height&quot;:233.2,&quot;left&quot;:227.3,&quot;top&quot;:280.4,&quot;width&quot;:664.95}"/>
</p:tagLst>
</file>

<file path=ppt/tags/tag45.xml><?xml version="1.0" encoding="utf-8"?>
<p:tagLst xmlns:p="http://schemas.openxmlformats.org/presentationml/2006/main">
  <p:tag name="KSO_WM_DIAGRAM_VIRTUALLY_FRAME" val="{&quot;height&quot;:233.2,&quot;left&quot;:227.3,&quot;top&quot;:280.4,&quot;width&quot;:664.95}"/>
</p:tagLst>
</file>

<file path=ppt/tags/tag46.xml><?xml version="1.0" encoding="utf-8"?>
<p:tagLst xmlns:p="http://schemas.openxmlformats.org/presentationml/2006/main">
  <p:tag name="KSO_WM_DIAGRAM_VIRTUALLY_FRAME" val="{&quot;height&quot;:233.2,&quot;left&quot;:227.3,&quot;top&quot;:280.4,&quot;width&quot;:664.95}"/>
</p:tagLst>
</file>

<file path=ppt/tags/tag47.xml><?xml version="1.0" encoding="utf-8"?>
<p:tagLst xmlns:p="http://schemas.openxmlformats.org/presentationml/2006/main">
  <p:tag name="KSO_WM_DIAGRAM_VIRTUALLY_FRAME" val="{&quot;height&quot;:233.2,&quot;left&quot;:227.3,&quot;top&quot;:280.4,&quot;width&quot;:664.95}"/>
</p:tagLst>
</file>

<file path=ppt/tags/tag48.xml><?xml version="1.0" encoding="utf-8"?>
<p:tagLst xmlns:p="http://schemas.openxmlformats.org/presentationml/2006/main">
  <p:tag name="KSO_WM_DIAGRAM_VIRTUALLY_FRAME" val="{&quot;height&quot;:233.2,&quot;left&quot;:227.3,&quot;top&quot;:280.4,&quot;width&quot;:664.95}"/>
</p:tagLst>
</file>

<file path=ppt/tags/tag49.xml><?xml version="1.0" encoding="utf-8"?>
<p:tagLst xmlns:p="http://schemas.openxmlformats.org/presentationml/2006/main">
  <p:tag name="KSO_WM_DIAGRAM_VIRTUALLY_FRAME" val="{&quot;height&quot;:233.2,&quot;left&quot;:227.3,&quot;top&quot;:280.4,&quot;width&quot;:664.95}"/>
</p:tagLst>
</file>

<file path=ppt/tags/tag5.xml><?xml version="1.0" encoding="utf-8"?>
<p:tagLst xmlns:p="http://schemas.openxmlformats.org/presentationml/2006/main">
  <p:tag name="KSO_WM_DIAGRAM_VIRTUALLY_FRAME" val="{&quot;height&quot;:343.01433641534464,&quot;left&quot;:49.15,&quot;top&quot;:179.30001675787838,&quot;width&quot;:685.8500330167351}"/>
</p:tagLst>
</file>

<file path=ppt/tags/tag50.xml><?xml version="1.0" encoding="utf-8"?>
<p:tagLst xmlns:p="http://schemas.openxmlformats.org/presentationml/2006/main">
  <p:tag name="KSO_WM_DIAGRAM_VIRTUALLY_FRAME" val="{&quot;height&quot;:233.2,&quot;left&quot;:227.3,&quot;top&quot;:280.4,&quot;width&quot;:664.95}"/>
</p:tagLst>
</file>

<file path=ppt/tags/tag51.xml><?xml version="1.0" encoding="utf-8"?>
<p:tagLst xmlns:p="http://schemas.openxmlformats.org/presentationml/2006/main">
  <p:tag name="KSO_WM_DIAGRAM_VIRTUALLY_FRAME" val="{&quot;height&quot;:233.2,&quot;left&quot;:227.3,&quot;top&quot;:280.4,&quot;width&quot;:664.95}"/>
</p:tagLst>
</file>

<file path=ppt/tags/tag52.xml><?xml version="1.0" encoding="utf-8"?>
<p:tagLst xmlns:p="http://schemas.openxmlformats.org/presentationml/2006/main">
  <p:tag name="KSO_WM_DIAGRAM_VIRTUALLY_FRAME" val="{&quot;height&quot;:233.2,&quot;left&quot;:227.3,&quot;top&quot;:280.4,&quot;width&quot;:664.95}"/>
</p:tagLst>
</file>

<file path=ppt/tags/tag53.xml><?xml version="1.0" encoding="utf-8"?>
<p:tagLst xmlns:p="http://schemas.openxmlformats.org/presentationml/2006/main">
  <p:tag name="KSO_WM_DIAGRAM_VIRTUALLY_FRAME" val="{&quot;height&quot;:233.2,&quot;left&quot;:227.3,&quot;top&quot;:280.4,&quot;width&quot;:664.95}"/>
</p:tagLst>
</file>

<file path=ppt/tags/tag54.xml><?xml version="1.0" encoding="utf-8"?>
<p:tagLst xmlns:p="http://schemas.openxmlformats.org/presentationml/2006/main">
  <p:tag name="KSO_WM_DIAGRAM_VIRTUALLY_FRAME" val="{&quot;height&quot;:233.2,&quot;left&quot;:227.3,&quot;top&quot;:280.4,&quot;width&quot;:664.95}"/>
</p:tagLst>
</file>

<file path=ppt/tags/tag55.xml><?xml version="1.0" encoding="utf-8"?>
<p:tagLst xmlns:p="http://schemas.openxmlformats.org/presentationml/2006/main">
  <p:tag name="KSO_WM_DIAGRAM_VIRTUALLY_FRAME" val="{&quot;height&quot;:233.2,&quot;left&quot;:227.3,&quot;top&quot;:280.4,&quot;width&quot;:664.95}"/>
</p:tagLst>
</file>

<file path=ppt/tags/tag56.xml><?xml version="1.0" encoding="utf-8"?>
<p:tagLst xmlns:p="http://schemas.openxmlformats.org/presentationml/2006/main">
  <p:tag name="KSO_WM_DIAGRAM_VIRTUALLY_FRAME" val="{&quot;height&quot;:233.2,&quot;left&quot;:227.3,&quot;top&quot;:280.4,&quot;width&quot;:664.95}"/>
</p:tagLst>
</file>

<file path=ppt/tags/tag57.xml><?xml version="1.0" encoding="utf-8"?>
<p:tagLst xmlns:p="http://schemas.openxmlformats.org/presentationml/2006/main">
  <p:tag name="KSO_WM_DIAGRAM_VIRTUALLY_FRAME" val="{&quot;height&quot;:233.2,&quot;left&quot;:227.3,&quot;top&quot;:280.4,&quot;width&quot;:664.95}"/>
</p:tagLst>
</file>

<file path=ppt/tags/tag58.xml><?xml version="1.0" encoding="utf-8"?>
<p:tagLst xmlns:p="http://schemas.openxmlformats.org/presentationml/2006/main">
  <p:tag name="KSO_WM_DIAGRAM_VIRTUALLY_FRAME" val="{&quot;height&quot;:233.2,&quot;left&quot;:227.3,&quot;top&quot;:280.4,&quot;width&quot;:664.95}"/>
</p:tagLst>
</file>

<file path=ppt/tags/tag59.xml><?xml version="1.0" encoding="utf-8"?>
<p:tagLst xmlns:p="http://schemas.openxmlformats.org/presentationml/2006/main">
  <p:tag name="KSO_WM_DIAGRAM_VIRTUALLY_FRAME" val="{&quot;height&quot;:233.2,&quot;left&quot;:227.3,&quot;top&quot;:280.4,&quot;width&quot;:664.95}"/>
</p:tagLst>
</file>

<file path=ppt/tags/tag6.xml><?xml version="1.0" encoding="utf-8"?>
<p:tagLst xmlns:p="http://schemas.openxmlformats.org/presentationml/2006/main">
  <p:tag name="KSO_WM_DIAGRAM_VIRTUALLY_FRAME" val="{&quot;height&quot;:343.01433641534464,&quot;left&quot;:49.15,&quot;top&quot;:179.30001675787838,&quot;width&quot;:685.8500330167351}"/>
</p:tagLst>
</file>

<file path=ppt/tags/tag60.xml><?xml version="1.0" encoding="utf-8"?>
<p:tagLst xmlns:p="http://schemas.openxmlformats.org/presentationml/2006/main">
  <p:tag name="KSO_WM_DIAGRAM_VIRTUALLY_FRAME" val="{&quot;height&quot;:233.2,&quot;left&quot;:227.3,&quot;top&quot;:280.4,&quot;width&quot;:664.95}"/>
</p:tagLst>
</file>

<file path=ppt/tags/tag61.xml><?xml version="1.0" encoding="utf-8"?>
<p:tagLst xmlns:p="http://schemas.openxmlformats.org/presentationml/2006/main">
  <p:tag name="KSO_WM_DIAGRAM_VIRTUALLY_FRAME" val="{&quot;height&quot;:233.2,&quot;left&quot;:227.3,&quot;top&quot;:280.4,&quot;width&quot;:664.95}"/>
</p:tagLst>
</file>

<file path=ppt/tags/tag62.xml><?xml version="1.0" encoding="utf-8"?>
<p:tagLst xmlns:p="http://schemas.openxmlformats.org/presentationml/2006/main">
  <p:tag name="KSO_WM_DIAGRAM_VIRTUALLY_FRAME" val="{&quot;height&quot;:233.2,&quot;left&quot;:227.3,&quot;top&quot;:280.4,&quot;width&quot;:664.95}"/>
</p:tagLst>
</file>

<file path=ppt/tags/tag63.xml><?xml version="1.0" encoding="utf-8"?>
<p:tagLst xmlns:p="http://schemas.openxmlformats.org/presentationml/2006/main">
  <p:tag name="picid" val="{a27c9356-c397-4ad7-9c1c-47baefdf7076}"/>
</p:tagLst>
</file>

<file path=ppt/tags/tag64.xml><?xml version="1.0" encoding="utf-8"?>
<p:tagLst xmlns:p="http://schemas.openxmlformats.org/presentationml/2006/main">
  <p:tag name="picid" val="{aab427b3-92ff-4084-90f5-d72473c252b4}"/>
</p:tagLst>
</file>

<file path=ppt/tags/tag7.xml><?xml version="1.0" encoding="utf-8"?>
<p:tagLst xmlns:p="http://schemas.openxmlformats.org/presentationml/2006/main">
  <p:tag name="KSO_WM_DIAGRAM_VIRTUALLY_FRAME" val="{&quot;height&quot;:343.01433641534464,&quot;left&quot;:49.15,&quot;top&quot;:179.30001675787838,&quot;width&quot;:685.8500330167351}"/>
</p:tagLst>
</file>

<file path=ppt/tags/tag8.xml><?xml version="1.0" encoding="utf-8"?>
<p:tagLst xmlns:p="http://schemas.openxmlformats.org/presentationml/2006/main">
  <p:tag name="KSO_WM_DIAGRAM_VIRTUALLY_FRAME" val="{&quot;height&quot;:343.01433641534464,&quot;left&quot;:49.15,&quot;top&quot;:179.30001675787838,&quot;width&quot;:685.8500330167351}"/>
</p:tagLst>
</file>

<file path=ppt/tags/tag9.xml><?xml version="1.0" encoding="utf-8"?>
<p:tagLst xmlns:p="http://schemas.openxmlformats.org/presentationml/2006/main">
  <p:tag name="KSO_WM_DIAGRAM_VIRTUALLY_FRAME" val="{&quot;height&quot;:343.01433641534464,&quot;left&quot;:49.15,&quot;top&quot;:179.30001675787838,&quot;width&quot;:685.8500330167351}"/>
</p:tagLst>
</file>

<file path=ppt/theme/_rels/theme1.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夏至">
  <a:themeElements>
    <a:clrScheme name="夏至">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夏至">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夏至">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Solstice</Template>
  <TotalTime>0</TotalTime>
  <Words>6760</Words>
  <Application>WPS 演示</Application>
  <PresentationFormat>全屏显示(4:3)</PresentationFormat>
  <Paragraphs>561</Paragraphs>
  <Slides>42</Slides>
  <Notes>0</Notes>
  <HiddenSlides>0</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42</vt:i4>
      </vt:variant>
    </vt:vector>
  </HeadingPairs>
  <TitlesOfParts>
    <vt:vector size="67" baseType="lpstr">
      <vt:lpstr>Arial</vt:lpstr>
      <vt:lpstr>宋体</vt:lpstr>
      <vt:lpstr>Wingdings</vt:lpstr>
      <vt:lpstr>Wingdings 2</vt:lpstr>
      <vt:lpstr>Verdana</vt:lpstr>
      <vt:lpstr>Calibri</vt:lpstr>
      <vt:lpstr>仿宋_GB2312</vt:lpstr>
      <vt:lpstr>华文中宋</vt:lpstr>
      <vt:lpstr>微软雅黑</vt:lpstr>
      <vt:lpstr>Wingdings</vt:lpstr>
      <vt:lpstr>Gill Sans MT</vt:lpstr>
      <vt:lpstr>Arial Unicode MS</vt:lpstr>
      <vt:lpstr>华光隶书_CNKI</vt:lpstr>
      <vt:lpstr>隶书</vt:lpstr>
      <vt:lpstr>黑体</vt:lpstr>
      <vt:lpstr>Tw Cen MT</vt:lpstr>
      <vt:lpstr>华文仿宋</vt:lpstr>
      <vt:lpstr>굴림</vt:lpstr>
      <vt:lpstr>Tahoma</vt:lpstr>
      <vt:lpstr>Times New Roman</vt:lpstr>
      <vt:lpstr>Cambria Math</vt:lpstr>
      <vt:lpstr>Malgun Gothic</vt:lpstr>
      <vt:lpstr>BatangChe</vt:lpstr>
      <vt:lpstr>ESRI AMFM Electric</vt:lpstr>
      <vt:lpstr>夏至</vt:lpstr>
      <vt:lpstr>机器学习</vt:lpstr>
      <vt:lpstr>机器学习</vt:lpstr>
      <vt:lpstr>PowerPoint 演示文稿</vt:lpstr>
      <vt:lpstr>PowerPoint 演示文稿</vt:lpstr>
      <vt:lpstr>PowerPoint 演示文稿</vt:lpstr>
      <vt:lpstr>PowerPoint 演示文稿</vt:lpstr>
      <vt:lpstr>PowerPoint 演示文稿</vt:lpstr>
      <vt:lpstr>PowerPoint 演示文稿</vt:lpstr>
      <vt:lpstr>第一章 机器学习概述</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sklearn algorithm cheat sheet</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软件测试</dc:title>
  <dc:creator>Zhutao</dc:creator>
  <cp:lastModifiedBy>Sunrise</cp:lastModifiedBy>
  <cp:revision>347</cp:revision>
  <dcterms:created xsi:type="dcterms:W3CDTF">2014-06-07T11:04:00Z</dcterms:created>
  <dcterms:modified xsi:type="dcterms:W3CDTF">2025-02-25T01:26:45Z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2052-12.1.0.20305</vt:lpwstr>
  </property>
  <property fmtid="{D5CDD505-2E9C-101B-9397-08002B2CF9AE}" pid="3" name="ICV">
    <vt:lpwstr>332093A245E44CE0B851C9B1CA5E08C5_12</vt:lpwstr>
  </property>
</Properties>
</file>